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9" r:id="rId1"/>
  </p:sldMasterIdLst>
  <p:notesMasterIdLst>
    <p:notesMasterId r:id="rId50"/>
  </p:notesMasterIdLst>
  <p:handoutMasterIdLst>
    <p:handoutMasterId r:id="rId51"/>
  </p:handoutMasterIdLst>
  <p:sldIdLst>
    <p:sldId id="359" r:id="rId2"/>
    <p:sldId id="543" r:id="rId3"/>
    <p:sldId id="360" r:id="rId4"/>
    <p:sldId id="544" r:id="rId5"/>
    <p:sldId id="533" r:id="rId6"/>
    <p:sldId id="545" r:id="rId7"/>
    <p:sldId id="546" r:id="rId8"/>
    <p:sldId id="547" r:id="rId9"/>
    <p:sldId id="548" r:id="rId10"/>
    <p:sldId id="549" r:id="rId11"/>
    <p:sldId id="550" r:id="rId12"/>
    <p:sldId id="551" r:id="rId13"/>
    <p:sldId id="552" r:id="rId14"/>
    <p:sldId id="553" r:id="rId15"/>
    <p:sldId id="535" r:id="rId16"/>
    <p:sldId id="369" r:id="rId17"/>
    <p:sldId id="370" r:id="rId18"/>
    <p:sldId id="371" r:id="rId19"/>
    <p:sldId id="556" r:id="rId20"/>
    <p:sldId id="557" r:id="rId21"/>
    <p:sldId id="558" r:id="rId22"/>
    <p:sldId id="559" r:id="rId23"/>
    <p:sldId id="554" r:id="rId24"/>
    <p:sldId id="372" r:id="rId25"/>
    <p:sldId id="373" r:id="rId26"/>
    <p:sldId id="536" r:id="rId27"/>
    <p:sldId id="629" r:id="rId28"/>
    <p:sldId id="537" r:id="rId29"/>
    <p:sldId id="563" r:id="rId30"/>
    <p:sldId id="570" r:id="rId31"/>
    <p:sldId id="564" r:id="rId32"/>
    <p:sldId id="565" r:id="rId33"/>
    <p:sldId id="377" r:id="rId34"/>
    <p:sldId id="567" r:id="rId35"/>
    <p:sldId id="568" r:id="rId36"/>
    <p:sldId id="569" r:id="rId37"/>
    <p:sldId id="538" r:id="rId38"/>
    <p:sldId id="630" r:id="rId39"/>
    <p:sldId id="631" r:id="rId40"/>
    <p:sldId id="632" r:id="rId41"/>
    <p:sldId id="633" r:id="rId42"/>
    <p:sldId id="634" r:id="rId43"/>
    <p:sldId id="578" r:id="rId44"/>
    <p:sldId id="577" r:id="rId45"/>
    <p:sldId id="637" r:id="rId46"/>
    <p:sldId id="638" r:id="rId47"/>
    <p:sldId id="639" r:id="rId48"/>
    <p:sldId id="640" r:id="rId49"/>
  </p:sldIdLst>
  <p:sldSz cx="9144000" cy="6858000" type="screen4x3"/>
  <p:notesSz cx="6997700" cy="9283700"/>
  <p:custShowLst>
    <p:custShow name="Custom Show 1" id="0">
      <p:sldLst/>
    </p:custShow>
  </p:custShow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9">
          <p15:clr>
            <a:srgbClr val="A4A3A4"/>
          </p15:clr>
        </p15:guide>
        <p15:guide id="2" pos="52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9CCFF"/>
    <a:srgbClr val="000099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29" autoAdjust="0"/>
    <p:restoredTop sz="76447" autoAdjust="0"/>
  </p:normalViewPr>
  <p:slideViewPr>
    <p:cSldViewPr snapToGrid="0">
      <p:cViewPr varScale="1">
        <p:scale>
          <a:sx n="65" d="100"/>
          <a:sy n="65" d="100"/>
        </p:scale>
        <p:origin x="2098" y="43"/>
      </p:cViewPr>
      <p:guideLst>
        <p:guide orient="horz" pos="679"/>
        <p:guide pos="5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198" cy="7619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EFA7A358-0EED-4E14-B2EB-D7695A16C32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3031" tIns="46516" rIns="93031" bIns="46516" numCol="1" anchor="t" anchorCtr="0" compatLnSpc="1"/>
          <a:lstStyle>
            <a:lvl1pPr defTabSz="930275" eaLnBrk="1" hangingPunct="1">
              <a:defRPr sz="1200" noProof="1"/>
            </a:lvl1pPr>
          </a:lstStyle>
          <a:p>
            <a:pPr>
              <a:defRPr/>
            </a:pPr>
            <a:endParaRPr/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71FEF33B-8069-B6F9-CE4F-F3E12E19871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3031" tIns="46516" rIns="93031" bIns="46516" numCol="1" anchor="t" anchorCtr="0" compatLnSpc="1"/>
          <a:lstStyle>
            <a:lvl1pPr algn="r" defTabSz="930275" eaLnBrk="1" hangingPunct="1">
              <a:defRPr sz="1200" noProof="1"/>
            </a:lvl1pPr>
          </a:lstStyle>
          <a:p>
            <a:pPr>
              <a:defRPr/>
            </a:pPr>
            <a:endParaRPr/>
          </a:p>
        </p:txBody>
      </p:sp>
      <p:sp>
        <p:nvSpPr>
          <p:cNvPr id="58372" name="Rectangle 4">
            <a:extLst>
              <a:ext uri="{FF2B5EF4-FFF2-40B4-BE49-F238E27FC236}">
                <a16:creationId xmlns:a16="http://schemas.microsoft.com/office/drawing/2014/main" id="{FE416E81-BD3D-9B74-C66C-CB68E2C91C8D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3031" tIns="46516" rIns="93031" bIns="46516" numCol="1" anchor="b" anchorCtr="0" compatLnSpc="1"/>
          <a:lstStyle>
            <a:lvl1pPr defTabSz="930275" eaLnBrk="1" hangingPunct="1">
              <a:defRPr sz="1200" noProof="1"/>
            </a:lvl1pPr>
          </a:lstStyle>
          <a:p>
            <a:pPr>
              <a:defRPr/>
            </a:pPr>
            <a:endParaRPr/>
          </a:p>
        </p:txBody>
      </p:sp>
      <p:sp>
        <p:nvSpPr>
          <p:cNvPr id="58373" name="Rectangle 5">
            <a:extLst>
              <a:ext uri="{FF2B5EF4-FFF2-40B4-BE49-F238E27FC236}">
                <a16:creationId xmlns:a16="http://schemas.microsoft.com/office/drawing/2014/main" id="{343F4783-E4E6-06F2-6A21-22B6149534D4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3031" tIns="46516" rIns="93031" bIns="46516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/>
            </a:lvl1pPr>
          </a:lstStyle>
          <a:p>
            <a:fld id="{8D7B95A1-F395-4E03-8C35-413DC7C343C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68635F14-0CFB-8DFB-F408-034EB450D62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3031" tIns="46516" rIns="93031" bIns="46516" numCol="1" anchor="t" anchorCtr="0" compatLnSpc="1"/>
          <a:lstStyle>
            <a:lvl1pPr defTabSz="930275" eaLnBrk="1" hangingPunct="1">
              <a:defRPr sz="1200" noProof="1"/>
            </a:lvl1pPr>
          </a:lstStyle>
          <a:p>
            <a:pPr>
              <a:defRPr/>
            </a:pPr>
            <a:endParaRPr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D9D7CE77-BC98-827E-D34E-BC4C63A6AE2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3031" tIns="46516" rIns="93031" bIns="46516" numCol="1" anchor="t" anchorCtr="0" compatLnSpc="1"/>
          <a:lstStyle>
            <a:lvl1pPr algn="r" defTabSz="930275" eaLnBrk="1" hangingPunct="1">
              <a:defRPr sz="1200" noProof="1"/>
            </a:lvl1pPr>
          </a:lstStyle>
          <a:p>
            <a:pPr>
              <a:defRPr/>
            </a:pPr>
            <a:endParaRPr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32C7D6BE-8CBF-A5EE-9C67-8D74B67DC538}"/>
              </a:ext>
            </a:extLst>
          </p:cNvPr>
          <p:cNvSpPr>
            <a:spLocks noChangeArrowheads="1" noTextEdit="1"/>
          </p:cNvSpPr>
          <p:nvPr>
            <p:ph type="sldImg" idx="4294967295"/>
          </p:nvPr>
        </p:nvSpPr>
        <p:spPr bwMode="auto">
          <a:xfrm>
            <a:off x="117792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58D8E252-D08D-E878-AEE2-116A0C885E9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3450" y="4410075"/>
            <a:ext cx="5130800" cy="41767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3031" tIns="46516" rIns="93031" bIns="46516" numCol="1" anchor="t" anchorCtr="0" compatLnSpc="1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CB5BE38A-6F39-C70E-DC43-C30587F7F73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3031" tIns="46516" rIns="93031" bIns="46516" numCol="1" anchor="b" anchorCtr="0" compatLnSpc="1"/>
          <a:lstStyle>
            <a:lvl1pPr defTabSz="930275" eaLnBrk="1" hangingPunct="1">
              <a:defRPr sz="1200" noProof="1"/>
            </a:lvl1pPr>
          </a:lstStyle>
          <a:p>
            <a:pPr>
              <a:defRPr/>
            </a:pPr>
            <a:endParaRPr/>
          </a:p>
        </p:txBody>
      </p:sp>
      <p:sp>
        <p:nvSpPr>
          <p:cNvPr id="52231" name="Rectangle 7">
            <a:extLst>
              <a:ext uri="{FF2B5EF4-FFF2-40B4-BE49-F238E27FC236}">
                <a16:creationId xmlns:a16="http://schemas.microsoft.com/office/drawing/2014/main" id="{A7056A82-95FA-0F8C-9E3B-8D1924C3F5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3031" tIns="46516" rIns="93031" bIns="46516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/>
            </a:lvl1pPr>
          </a:lstStyle>
          <a:p>
            <a:fld id="{9F379B29-A596-4785-BBC6-0B4F8CA4C15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5C760DF0-0242-8DD2-FFA2-8F34E087F2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200"/>
              <a:t>*</a:t>
            </a: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483EB3AE-3A26-C9CA-800A-FBCBE7D20C4A}"/>
              </a:ext>
            </a:extLst>
          </p:cNvPr>
          <p:cNvSpPr>
            <a:spLocks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715379DC-E5CC-64FC-2BA3-65C32E19C99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31863" y="4410075"/>
            <a:ext cx="5133975" cy="4176713"/>
          </a:xfrm>
        </p:spPr>
        <p:txBody>
          <a:bodyPr>
            <a:prstTxWarp prst="textNoShape">
              <a:avLst/>
            </a:prstTxWarp>
          </a:bodyPr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88105ECF-91F4-7B78-8B45-A78793CAE7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200"/>
              <a:t>*</a:t>
            </a: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4B9D5A7C-1496-F78C-A5DD-11AA592B1FE7}"/>
              </a:ext>
            </a:extLst>
          </p:cNvPr>
          <p:cNvSpPr>
            <a:spLocks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5D8EB18B-B4FA-E14B-4B51-17EF4F1E7E4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31863" y="4410075"/>
            <a:ext cx="5133975" cy="4176713"/>
          </a:xfrm>
        </p:spPr>
        <p:txBody>
          <a:bodyPr>
            <a:prstTxWarp prst="textNoShape">
              <a:avLst/>
            </a:prstTxWarp>
          </a:bodyPr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E7D88FBC-F07A-2EB4-AF6A-17F517D40F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200"/>
              <a:t>*</a:t>
            </a: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DC00B8FA-0D03-875B-9AC8-75EB23FAA570}"/>
              </a:ext>
            </a:extLst>
          </p:cNvPr>
          <p:cNvSpPr>
            <a:spLocks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69C5E46E-590F-B4F3-076D-733129658CD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31863" y="4410075"/>
            <a:ext cx="5133975" cy="4176713"/>
          </a:xfrm>
        </p:spPr>
        <p:txBody>
          <a:bodyPr>
            <a:prstTxWarp prst="textNoShape">
              <a:avLst/>
            </a:prstTxWarp>
          </a:bodyPr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60F7DAF5-A41D-A9B8-BFF3-2A87257305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200"/>
              <a:t>*</a:t>
            </a: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FD318E55-CBBD-02BF-AA30-CF89A4EAA451}"/>
              </a:ext>
            </a:extLst>
          </p:cNvPr>
          <p:cNvSpPr>
            <a:spLocks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84522A7C-F6FC-DCE9-BAB6-FB998B946B0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31863" y="4410075"/>
            <a:ext cx="5133975" cy="4176713"/>
          </a:xfrm>
        </p:spPr>
        <p:txBody>
          <a:bodyPr>
            <a:prstTxWarp prst="textNoShape">
              <a:avLst/>
            </a:prstTxWarp>
          </a:bodyPr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565E3C7B-FE01-1EBA-D221-1CDD53C5B8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200"/>
              <a:t>*</a:t>
            </a: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E89978C7-E463-7526-1CCE-8AA5B4F88C92}"/>
              </a:ext>
            </a:extLst>
          </p:cNvPr>
          <p:cNvSpPr>
            <a:spLocks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42D6196C-1816-C4EC-1C71-2BBE01145FF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31863" y="4410075"/>
            <a:ext cx="5133975" cy="4176713"/>
          </a:xfrm>
        </p:spPr>
        <p:txBody>
          <a:bodyPr>
            <a:prstTxWarp prst="textNoShape">
              <a:avLst/>
            </a:prstTxWarp>
          </a:bodyPr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F2931828-DF13-E9C3-6CFE-C6DAB1F524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200"/>
              <a:t>*</a:t>
            </a: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8F6C490F-544E-59E3-BD69-463AC1D4A732}"/>
              </a:ext>
            </a:extLst>
          </p:cNvPr>
          <p:cNvSpPr>
            <a:spLocks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3CE514D2-C65F-FD12-CF77-675AB1B5D80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31863" y="4410075"/>
            <a:ext cx="5133975" cy="4176713"/>
          </a:xfrm>
        </p:spPr>
        <p:txBody>
          <a:bodyPr>
            <a:prstTxWarp prst="textNoShape">
              <a:avLst/>
            </a:prstTxWarp>
          </a:bodyPr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>
            <a:extLst>
              <a:ext uri="{FF2B5EF4-FFF2-40B4-BE49-F238E27FC236}">
                <a16:creationId xmlns:a16="http://schemas.microsoft.com/office/drawing/2014/main" id="{288B9BF1-8B07-EFA8-EA1F-9340CD66F4E4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4819" name="备注占位符 2">
            <a:extLst>
              <a:ext uri="{FF2B5EF4-FFF2-40B4-BE49-F238E27FC236}">
                <a16:creationId xmlns:a16="http://schemas.microsoft.com/office/drawing/2014/main" id="{50269AE9-C7E8-14F8-7AB7-64D60A7211E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820" name="灯片编号占位符 3">
            <a:extLst>
              <a:ext uri="{FF2B5EF4-FFF2-40B4-BE49-F238E27FC236}">
                <a16:creationId xmlns:a16="http://schemas.microsoft.com/office/drawing/2014/main" id="{47C29FF5-F4E9-1DAE-0617-832AFE8792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200"/>
              <a:t>*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7BDC592F-9EFB-2A12-D12F-DFE0686F7E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200"/>
              <a:t>*</a:t>
            </a: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1E208C25-DFF4-EDAA-F5FA-F93D23128483}"/>
              </a:ext>
            </a:extLst>
          </p:cNvPr>
          <p:cNvSpPr>
            <a:spLocks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D69A657C-DB5F-0A7A-5419-621CBB5E9D0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31863" y="4410075"/>
            <a:ext cx="5133975" cy="4176713"/>
          </a:xfrm>
        </p:spPr>
        <p:txBody>
          <a:bodyPr>
            <a:prstTxWarp prst="textNoShape">
              <a:avLst/>
            </a:prstTxWarp>
          </a:bodyPr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1E2BABC1-76AE-88EF-9707-92FBA29547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200"/>
              <a:t>*</a:t>
            </a: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134EBFDD-1D11-1384-3380-60D9FA275C25}"/>
              </a:ext>
            </a:extLst>
          </p:cNvPr>
          <p:cNvSpPr>
            <a:spLocks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A3CB572C-4A55-74B9-1C6C-03B1E42F3F8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31863" y="4410075"/>
            <a:ext cx="5133975" cy="4176713"/>
          </a:xfrm>
        </p:spPr>
        <p:txBody>
          <a:bodyPr>
            <a:prstTxWarp prst="textNoShape">
              <a:avLst/>
            </a:prstTxWarp>
          </a:bodyPr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3B1CE101-BC72-8E41-421E-8146F4737C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200"/>
              <a:t>*</a:t>
            </a: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21CE49C6-7743-DD21-5677-91ED514B7AF9}"/>
              </a:ext>
            </a:extLst>
          </p:cNvPr>
          <p:cNvSpPr>
            <a:spLocks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D8FBEA8F-283D-FE6D-95DA-78A875ACB24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31863" y="4410075"/>
            <a:ext cx="5133975" cy="4176713"/>
          </a:xfrm>
        </p:spPr>
        <p:txBody>
          <a:bodyPr>
            <a:prstTxWarp prst="textNoShape">
              <a:avLst/>
            </a:prstTxWarp>
          </a:bodyPr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DF7500AE-509B-62F8-3D82-E3786C49D1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200"/>
              <a:t>*</a:t>
            </a:r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4842369B-3E48-329F-C232-439615CD6D63}"/>
              </a:ext>
            </a:extLst>
          </p:cNvPr>
          <p:cNvSpPr>
            <a:spLocks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F9D584E2-EF5F-10FC-FD1D-CDF9F1763A2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31863" y="4410075"/>
            <a:ext cx="5133975" cy="4176713"/>
          </a:xfrm>
        </p:spPr>
        <p:txBody>
          <a:bodyPr>
            <a:prstTxWarp prst="textNoShape">
              <a:avLst/>
            </a:prstTxWarp>
          </a:bodyPr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>
            <a:extLst>
              <a:ext uri="{FF2B5EF4-FFF2-40B4-BE49-F238E27FC236}">
                <a16:creationId xmlns:a16="http://schemas.microsoft.com/office/drawing/2014/main" id="{78EFBE89-BD55-506E-EF7F-7A9602AC50CF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8195" name="备注占位符 2">
            <a:extLst>
              <a:ext uri="{FF2B5EF4-FFF2-40B4-BE49-F238E27FC236}">
                <a16:creationId xmlns:a16="http://schemas.microsoft.com/office/drawing/2014/main" id="{FE1DF186-F52D-8CEA-ED09-D0C9EA79D3F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en-US" altLang="zh-CN"/>
          </a:p>
        </p:txBody>
      </p:sp>
      <p:sp>
        <p:nvSpPr>
          <p:cNvPr id="8196" name="灯片编号占位符 3">
            <a:extLst>
              <a:ext uri="{FF2B5EF4-FFF2-40B4-BE49-F238E27FC236}">
                <a16:creationId xmlns:a16="http://schemas.microsoft.com/office/drawing/2014/main" id="{A4B48DE7-7585-8374-5A91-395E19D4A2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200"/>
              <a:t>*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4EEE8FC1-5EC1-40B3-37A3-23CFC96CFE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200"/>
              <a:t>*</a:t>
            </a:r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3270BBCE-29E6-432B-55ED-06613D09ECBD}"/>
              </a:ext>
            </a:extLst>
          </p:cNvPr>
          <p:cNvSpPr>
            <a:spLocks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089D77E7-720A-4824-4C7C-338AB582FED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31863" y="4410075"/>
            <a:ext cx="5133975" cy="4176713"/>
          </a:xfrm>
        </p:spPr>
        <p:txBody>
          <a:bodyPr>
            <a:prstTxWarp prst="textNoShape">
              <a:avLst/>
            </a:prstTxWarp>
          </a:bodyPr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C0BE7E2E-14E4-C658-5494-AF5B7376C8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200"/>
              <a:t>*</a:t>
            </a: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07C4D279-B56A-EB71-0260-711D149AE480}"/>
              </a:ext>
            </a:extLst>
          </p:cNvPr>
          <p:cNvSpPr>
            <a:spLocks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07488405-BD05-2B7B-451C-79A46D8C7ED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31863" y="4410075"/>
            <a:ext cx="5133975" cy="4176713"/>
          </a:xfrm>
        </p:spPr>
        <p:txBody>
          <a:bodyPr>
            <a:prstTxWarp prst="textNoShape">
              <a:avLst/>
            </a:prstTxWarp>
          </a:bodyPr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DCFF15FA-D13D-299C-9841-9070984F62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200"/>
              <a:t>*</a:t>
            </a:r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20E01C3F-963B-CC72-1743-2B178A5D6D24}"/>
              </a:ext>
            </a:extLst>
          </p:cNvPr>
          <p:cNvSpPr>
            <a:spLocks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628FB853-CB30-4BBC-C981-BDEC373CE99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31863" y="4410075"/>
            <a:ext cx="5133975" cy="4176713"/>
          </a:xfrm>
        </p:spPr>
        <p:txBody>
          <a:bodyPr>
            <a:prstTxWarp prst="textNoShape">
              <a:avLst/>
            </a:prstTxWarp>
          </a:bodyPr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>
            <a:extLst>
              <a:ext uri="{FF2B5EF4-FFF2-40B4-BE49-F238E27FC236}">
                <a16:creationId xmlns:a16="http://schemas.microsoft.com/office/drawing/2014/main" id="{A33B8A62-8C5D-151F-944F-667B3040649D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51203" name="备注占位符 2">
            <a:extLst>
              <a:ext uri="{FF2B5EF4-FFF2-40B4-BE49-F238E27FC236}">
                <a16:creationId xmlns:a16="http://schemas.microsoft.com/office/drawing/2014/main" id="{69682028-5114-E099-7556-AACFAAF4795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204" name="灯片编号占位符 3">
            <a:extLst>
              <a:ext uri="{FF2B5EF4-FFF2-40B4-BE49-F238E27FC236}">
                <a16:creationId xmlns:a16="http://schemas.microsoft.com/office/drawing/2014/main" id="{AFDF1F5C-BD45-27E7-DE13-2A269EEECF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200"/>
              <a:t>*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3C70A7AF-1E82-487B-7811-78CC6F683E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200"/>
              <a:t>*</a:t>
            </a: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2FAA5189-D53C-5D2A-C4FC-626AB288187A}"/>
              </a:ext>
            </a:extLst>
          </p:cNvPr>
          <p:cNvSpPr>
            <a:spLocks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46673590-6AB6-E524-6EEA-A3336ADE119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31863" y="4410075"/>
            <a:ext cx="5133975" cy="4176713"/>
          </a:xfrm>
        </p:spPr>
        <p:txBody>
          <a:bodyPr>
            <a:prstTxWarp prst="textNoShape">
              <a:avLst/>
            </a:prstTxWarp>
          </a:bodyPr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96D669D3-6CFB-B379-05A2-9F2C2B16BE2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200"/>
              <a:t>*</a:t>
            </a:r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495E0AAF-7AE1-C3E6-1FA3-A4BEC1D3613D}"/>
              </a:ext>
            </a:extLst>
          </p:cNvPr>
          <p:cNvSpPr>
            <a:spLocks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43D2712B-D46C-8218-21CE-BE0720FB32E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31863" y="4410075"/>
            <a:ext cx="5133975" cy="4176713"/>
          </a:xfrm>
        </p:spPr>
        <p:txBody>
          <a:bodyPr>
            <a:prstTxWarp prst="textNoShape">
              <a:avLst/>
            </a:prstTxWarp>
          </a:bodyPr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幻灯片图像占位符 1">
            <a:extLst>
              <a:ext uri="{FF2B5EF4-FFF2-40B4-BE49-F238E27FC236}">
                <a16:creationId xmlns:a16="http://schemas.microsoft.com/office/drawing/2014/main" id="{31202DCF-C1CB-411E-965E-4D54A1872861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57347" name="备注占位符 2">
            <a:extLst>
              <a:ext uri="{FF2B5EF4-FFF2-40B4-BE49-F238E27FC236}">
                <a16:creationId xmlns:a16="http://schemas.microsoft.com/office/drawing/2014/main" id="{E86B5691-784B-00CD-40E2-72D762A8A9D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348" name="灯片编号占位符 3">
            <a:extLst>
              <a:ext uri="{FF2B5EF4-FFF2-40B4-BE49-F238E27FC236}">
                <a16:creationId xmlns:a16="http://schemas.microsoft.com/office/drawing/2014/main" id="{8E79BECF-10E5-0206-AD2F-B26C25E89D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200"/>
              <a:t>*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611DE05D-86CF-BCD0-9652-D7F386C6F2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6515F00-FB65-4158-8CD7-F4D3010364F8}" type="slidenum">
              <a:rPr lang="en-US" altLang="en-US" sz="1200"/>
              <a:pPr/>
              <a:t>27</a:t>
            </a:fld>
            <a:endParaRPr lang="en-US" altLang="en-US" sz="1200"/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D136BE56-4151-A870-4DE6-746925D955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2B2CF19D-4D9E-96D8-4E82-3A04B8556C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幻灯片图像占位符 1">
            <a:extLst>
              <a:ext uri="{FF2B5EF4-FFF2-40B4-BE49-F238E27FC236}">
                <a16:creationId xmlns:a16="http://schemas.microsoft.com/office/drawing/2014/main" id="{BEEAB372-3A59-330D-5D49-1EE31357E0DA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61443" name="备注占位符 2">
            <a:extLst>
              <a:ext uri="{FF2B5EF4-FFF2-40B4-BE49-F238E27FC236}">
                <a16:creationId xmlns:a16="http://schemas.microsoft.com/office/drawing/2014/main" id="{11BAEFBB-B933-2640-01B4-99DDD12A783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444" name="灯片编号占位符 3">
            <a:extLst>
              <a:ext uri="{FF2B5EF4-FFF2-40B4-BE49-F238E27FC236}">
                <a16:creationId xmlns:a16="http://schemas.microsoft.com/office/drawing/2014/main" id="{2CCBC6C9-6D08-8ED6-AAC3-99661BB8E2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200"/>
              <a:t>*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幻灯片图像占位符 1">
            <a:extLst>
              <a:ext uri="{FF2B5EF4-FFF2-40B4-BE49-F238E27FC236}">
                <a16:creationId xmlns:a16="http://schemas.microsoft.com/office/drawing/2014/main" id="{472858A6-D3A0-2BC1-9E73-9EFCB772801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63491" name="备注占位符 2">
            <a:extLst>
              <a:ext uri="{FF2B5EF4-FFF2-40B4-BE49-F238E27FC236}">
                <a16:creationId xmlns:a16="http://schemas.microsoft.com/office/drawing/2014/main" id="{2B042EC4-8092-AD65-04DC-45F3E825A5E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492" name="灯片编号占位符 3">
            <a:extLst>
              <a:ext uri="{FF2B5EF4-FFF2-40B4-BE49-F238E27FC236}">
                <a16:creationId xmlns:a16="http://schemas.microsoft.com/office/drawing/2014/main" id="{623A8C26-A26C-A09B-1CC8-9D3BB934AA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200"/>
              <a:t>*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07CFE53A-30CD-6671-2C24-DD10FDC988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200"/>
              <a:t>*</a:t>
            </a: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692FE5B8-DB85-AD87-909E-E00C544F68BF}"/>
              </a:ext>
            </a:extLst>
          </p:cNvPr>
          <p:cNvSpPr>
            <a:spLocks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EAAA162B-E331-4EB8-37E9-2689EE8E610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31863" y="4410075"/>
            <a:ext cx="5133975" cy="4176713"/>
          </a:xfrm>
        </p:spPr>
        <p:txBody>
          <a:bodyPr>
            <a:prstTxWarp prst="textNoShape">
              <a:avLst/>
            </a:prstTxWarp>
          </a:bodyPr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幻灯片图像占位符 1">
            <a:extLst>
              <a:ext uri="{FF2B5EF4-FFF2-40B4-BE49-F238E27FC236}">
                <a16:creationId xmlns:a16="http://schemas.microsoft.com/office/drawing/2014/main" id="{172CE8CD-E885-41C0-7877-96635288E5E1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65539" name="备注占位符 2">
            <a:extLst>
              <a:ext uri="{FF2B5EF4-FFF2-40B4-BE49-F238E27FC236}">
                <a16:creationId xmlns:a16="http://schemas.microsoft.com/office/drawing/2014/main" id="{8798B5FA-50D0-C63A-A62D-F9D5C029427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540" name="灯片编号占位符 3">
            <a:extLst>
              <a:ext uri="{FF2B5EF4-FFF2-40B4-BE49-F238E27FC236}">
                <a16:creationId xmlns:a16="http://schemas.microsoft.com/office/drawing/2014/main" id="{751F3D45-80B1-0E54-5327-4DF74FCD0C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200"/>
              <a:t>*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>
            <a:extLst>
              <a:ext uri="{FF2B5EF4-FFF2-40B4-BE49-F238E27FC236}">
                <a16:creationId xmlns:a16="http://schemas.microsoft.com/office/drawing/2014/main" id="{CED82EF9-DFE1-C1FE-96FA-92028BBAFC5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67587" name="备注占位符 2">
            <a:extLst>
              <a:ext uri="{FF2B5EF4-FFF2-40B4-BE49-F238E27FC236}">
                <a16:creationId xmlns:a16="http://schemas.microsoft.com/office/drawing/2014/main" id="{65F73DB3-22D2-7B17-1CEA-E9E696199F9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en-US" altLang="zh-CN"/>
          </a:p>
        </p:txBody>
      </p:sp>
      <p:sp>
        <p:nvSpPr>
          <p:cNvPr id="67588" name="灯片编号占位符 3">
            <a:extLst>
              <a:ext uri="{FF2B5EF4-FFF2-40B4-BE49-F238E27FC236}">
                <a16:creationId xmlns:a16="http://schemas.microsoft.com/office/drawing/2014/main" id="{1A6B1059-FCFF-3321-BF4C-AF0213CE91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200"/>
              <a:t>*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幻灯片图像占位符 1">
            <a:extLst>
              <a:ext uri="{FF2B5EF4-FFF2-40B4-BE49-F238E27FC236}">
                <a16:creationId xmlns:a16="http://schemas.microsoft.com/office/drawing/2014/main" id="{34D6C754-F25B-8EFD-D116-21951FA8E7F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69635" name="备注占位符 2">
            <a:extLst>
              <a:ext uri="{FF2B5EF4-FFF2-40B4-BE49-F238E27FC236}">
                <a16:creationId xmlns:a16="http://schemas.microsoft.com/office/drawing/2014/main" id="{873761CD-9593-5F15-CE0F-FCA5B20500D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636" name="灯片编号占位符 3">
            <a:extLst>
              <a:ext uri="{FF2B5EF4-FFF2-40B4-BE49-F238E27FC236}">
                <a16:creationId xmlns:a16="http://schemas.microsoft.com/office/drawing/2014/main" id="{3CE2E13F-814C-B23D-3A9A-E2496F3460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200"/>
              <a:t>*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5A7EFF37-F715-5856-E32C-C936B916DD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200"/>
              <a:t>*</a:t>
            </a: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EB3E2293-666C-EB0F-F7C3-6DE62EF02144}"/>
              </a:ext>
            </a:extLst>
          </p:cNvPr>
          <p:cNvSpPr>
            <a:spLocks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11876F88-78EE-BD86-4B3E-0170AB2A1FF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31863" y="4410075"/>
            <a:ext cx="5133975" cy="4176713"/>
          </a:xfrm>
        </p:spPr>
        <p:txBody>
          <a:bodyPr>
            <a:prstTxWarp prst="textNoShape">
              <a:avLst/>
            </a:prstTxWarp>
          </a:bodyPr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幻灯片图像占位符 1">
            <a:extLst>
              <a:ext uri="{FF2B5EF4-FFF2-40B4-BE49-F238E27FC236}">
                <a16:creationId xmlns:a16="http://schemas.microsoft.com/office/drawing/2014/main" id="{4124375D-EF49-0919-0D3B-C2BFA7AF8402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73731" name="备注占位符 2">
            <a:extLst>
              <a:ext uri="{FF2B5EF4-FFF2-40B4-BE49-F238E27FC236}">
                <a16:creationId xmlns:a16="http://schemas.microsoft.com/office/drawing/2014/main" id="{AC34A6DD-751B-71C7-9B10-2EF7C97E8F9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3732" name="灯片编号占位符 3">
            <a:extLst>
              <a:ext uri="{FF2B5EF4-FFF2-40B4-BE49-F238E27FC236}">
                <a16:creationId xmlns:a16="http://schemas.microsoft.com/office/drawing/2014/main" id="{21646AC1-8377-4AF2-77F6-E51A22E16D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200"/>
              <a:t>*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幻灯片图像占位符 1">
            <a:extLst>
              <a:ext uri="{FF2B5EF4-FFF2-40B4-BE49-F238E27FC236}">
                <a16:creationId xmlns:a16="http://schemas.microsoft.com/office/drawing/2014/main" id="{E8F04F9B-7C6A-9844-E7EC-5B67EA81F08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75779" name="备注占位符 2">
            <a:extLst>
              <a:ext uri="{FF2B5EF4-FFF2-40B4-BE49-F238E27FC236}">
                <a16:creationId xmlns:a16="http://schemas.microsoft.com/office/drawing/2014/main" id="{AE585079-034D-B8AE-3E18-645EFE39E51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5780" name="灯片编号占位符 3">
            <a:extLst>
              <a:ext uri="{FF2B5EF4-FFF2-40B4-BE49-F238E27FC236}">
                <a16:creationId xmlns:a16="http://schemas.microsoft.com/office/drawing/2014/main" id="{4C2E7380-9821-8A27-C417-28534E87AE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200"/>
              <a:t>*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>
            <a:extLst>
              <a:ext uri="{FF2B5EF4-FFF2-40B4-BE49-F238E27FC236}">
                <a16:creationId xmlns:a16="http://schemas.microsoft.com/office/drawing/2014/main" id="{FF32290A-C25F-7F36-681D-E56F0B4C6CC8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78851" name="备注占位符 2">
            <a:extLst>
              <a:ext uri="{FF2B5EF4-FFF2-40B4-BE49-F238E27FC236}">
                <a16:creationId xmlns:a16="http://schemas.microsoft.com/office/drawing/2014/main" id="{893CDEEB-096E-C52E-1C04-EF8B0C52456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en-US" altLang="zh-CN"/>
          </a:p>
        </p:txBody>
      </p:sp>
      <p:sp>
        <p:nvSpPr>
          <p:cNvPr id="78852" name="灯片编号占位符 3">
            <a:extLst>
              <a:ext uri="{FF2B5EF4-FFF2-40B4-BE49-F238E27FC236}">
                <a16:creationId xmlns:a16="http://schemas.microsoft.com/office/drawing/2014/main" id="{C6919727-2243-2F37-7B9C-8539BC11A9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200"/>
              <a:t>*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1E14BF5D-F423-D306-22CD-C25DAF3116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2C49F91-38E1-477E-88D0-3C5B99AC0C08}" type="slidenum">
              <a:rPr lang="en-US" altLang="en-US" sz="1200"/>
              <a:pPr/>
              <a:t>38</a:t>
            </a:fld>
            <a:endParaRPr lang="en-US" altLang="en-US" sz="1200"/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29B99985-BA1F-A675-44A3-290D8D423F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D5708030-E7E6-15BA-13E5-B35AD92561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06B8A547-2439-84D9-2CF3-9E9DC62ED0F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F77D460C-F582-43D4-9E77-9775DA97A4C4}" type="slidenum">
              <a:rPr lang="en-US" altLang="en-US" sz="1200"/>
              <a:pPr algn="r"/>
              <a:t>39</a:t>
            </a:fld>
            <a:endParaRPr lang="en-US" altLang="en-US" sz="1200"/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636BAF7C-F3A5-1E1D-8D82-1AA1BC6E10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8BBDFAD2-904F-FD48-E2CD-8F69381DDF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C9043483-4B67-50E5-CDF4-3B5E8634B86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2222F64C-2E22-4721-BF0C-2707AF8A39E6}" type="slidenum">
              <a:rPr lang="en-US" altLang="en-US" sz="1200"/>
              <a:pPr algn="r"/>
              <a:t>40</a:t>
            </a:fld>
            <a:endParaRPr lang="en-US" altLang="en-US" sz="1200"/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3C975E8B-7FAF-0B98-C15D-0A55652A4E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AB13916F-9F0F-BD75-BB44-92DB935D80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CAEECDCA-0B5A-50C8-4BEC-FCFEA603A4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200">
                <a:latin typeface="Tahoma" panose="020B0604030504040204" pitchFamily="34" charset="0"/>
                <a:ea typeface="宋体" panose="02010600030101010101" pitchFamily="2" charset="-122"/>
              </a:rPr>
              <a:t>*</a:t>
            </a: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46063F19-3497-88B4-5E01-602799DCFE95}"/>
              </a:ext>
            </a:extLst>
          </p:cNvPr>
          <p:cNvSpPr>
            <a:spLocks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83357188-CFD7-D2CD-C028-8EBB37D9E38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5C3E976F-D4AF-6503-FDE5-B650536FBD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1CF53A4-90C1-452B-A59B-DD0B7A081C9A}" type="slidenum">
              <a:rPr lang="en-US" altLang="en-US" sz="1200"/>
              <a:pPr/>
              <a:t>41</a:t>
            </a:fld>
            <a:endParaRPr lang="en-US" altLang="en-US" sz="1200"/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FF3D6131-DD30-B4FF-72C4-9DCB8366E8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C728DD2E-6628-7B58-CC5E-DA073CB051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F93528A0-F03F-35C1-10C1-633146C8547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F59E41CF-3FB5-4E03-8DF0-DFBAFF92475B}" type="slidenum">
              <a:rPr lang="en-US" altLang="en-US" sz="1200"/>
              <a:pPr algn="r"/>
              <a:t>42</a:t>
            </a:fld>
            <a:endParaRPr lang="en-US" altLang="en-US" sz="1200"/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44C61AD8-F86A-E55D-803D-FE471AFE176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43491CF7-8B52-0F70-56E8-2553182E7A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幻灯片图像占位符 1">
            <a:extLst>
              <a:ext uri="{FF2B5EF4-FFF2-40B4-BE49-F238E27FC236}">
                <a16:creationId xmlns:a16="http://schemas.microsoft.com/office/drawing/2014/main" id="{4DACD388-CAF0-5DF4-04C6-BDFAC57567D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备注占位符 2">
            <a:extLst>
              <a:ext uri="{FF2B5EF4-FFF2-40B4-BE49-F238E27FC236}">
                <a16:creationId xmlns:a16="http://schemas.microsoft.com/office/drawing/2014/main" id="{BADCFCC3-C337-9525-B85F-6B340B852A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en-US" altLang="zh-CN"/>
          </a:p>
        </p:txBody>
      </p:sp>
      <p:sp>
        <p:nvSpPr>
          <p:cNvPr id="92164" name="灯片编号占位符 3">
            <a:extLst>
              <a:ext uri="{FF2B5EF4-FFF2-40B4-BE49-F238E27FC236}">
                <a16:creationId xmlns:a16="http://schemas.microsoft.com/office/drawing/2014/main" id="{400ED68A-A4DD-EBE4-4D08-3E4173DF28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A8264B4-CF27-4083-935F-299AE3BA6343}" type="slidenum">
              <a:rPr lang="en-US" altLang="zh-CN" sz="1200"/>
              <a:pPr/>
              <a:t>44</a:t>
            </a:fld>
            <a:endParaRPr lang="en-US" altLang="zh-CN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>
            <a:extLst>
              <a:ext uri="{FF2B5EF4-FFF2-40B4-BE49-F238E27FC236}">
                <a16:creationId xmlns:a16="http://schemas.microsoft.com/office/drawing/2014/main" id="{FCA596B6-1E0F-699D-784C-ED56E2DD33AF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4339" name="备注占位符 2">
            <a:extLst>
              <a:ext uri="{FF2B5EF4-FFF2-40B4-BE49-F238E27FC236}">
                <a16:creationId xmlns:a16="http://schemas.microsoft.com/office/drawing/2014/main" id="{59ECFC8B-C3BD-5445-9E6D-11155803E9F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340" name="灯片编号占位符 3">
            <a:extLst>
              <a:ext uri="{FF2B5EF4-FFF2-40B4-BE49-F238E27FC236}">
                <a16:creationId xmlns:a16="http://schemas.microsoft.com/office/drawing/2014/main" id="{A3F080E1-9EFB-14B1-2A04-AACCF90447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200"/>
              <a:t>*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>
            <a:extLst>
              <a:ext uri="{FF2B5EF4-FFF2-40B4-BE49-F238E27FC236}">
                <a16:creationId xmlns:a16="http://schemas.microsoft.com/office/drawing/2014/main" id="{2EF3FA1D-3AA0-6CA4-573E-6E276D7001D3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6387" name="备注占位符 2">
            <a:extLst>
              <a:ext uri="{FF2B5EF4-FFF2-40B4-BE49-F238E27FC236}">
                <a16:creationId xmlns:a16="http://schemas.microsoft.com/office/drawing/2014/main" id="{10FBF8D7-4B28-8961-C563-E985C18DEAC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388" name="灯片编号占位符 3">
            <a:extLst>
              <a:ext uri="{FF2B5EF4-FFF2-40B4-BE49-F238E27FC236}">
                <a16:creationId xmlns:a16="http://schemas.microsoft.com/office/drawing/2014/main" id="{1BC2926F-7585-4281-9F04-84E7D70E74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200"/>
              <a:t>*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AA07E2AA-CB53-609C-9A76-D163DF7ECF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200"/>
              <a:t>*</a:t>
            </a: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B072FFF4-CE62-0938-2665-A899FB3299D0}"/>
              </a:ext>
            </a:extLst>
          </p:cNvPr>
          <p:cNvSpPr>
            <a:spLocks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5C1AE1BE-82AA-F75C-7FEE-C87288E4B84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31863" y="4410075"/>
            <a:ext cx="5133975" cy="4176713"/>
          </a:xfrm>
        </p:spPr>
        <p:txBody>
          <a:bodyPr>
            <a:prstTxWarp prst="textNoShape">
              <a:avLst/>
            </a:prstTxWarp>
          </a:bodyPr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ACACED5D-88F7-4D03-BDD1-1222B2BCC7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200"/>
              <a:t>*</a:t>
            </a:r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9DD8CC21-6CCE-D3C1-51C2-DBADBC4F4CF9}"/>
              </a:ext>
            </a:extLst>
          </p:cNvPr>
          <p:cNvSpPr>
            <a:spLocks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E68EE294-94D5-4904-761A-C5EADE241DE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31863" y="4410075"/>
            <a:ext cx="5133975" cy="4176713"/>
          </a:xfrm>
        </p:spPr>
        <p:txBody>
          <a:bodyPr>
            <a:prstTxWarp prst="textNoShape">
              <a:avLst/>
            </a:prstTxWarp>
          </a:bodyPr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D1CD8F7D-DEC0-C726-2958-6D8060D3BF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200"/>
              <a:t>*</a:t>
            </a: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B140EB6C-22F8-7E6B-F6C9-A2B9D764A4C5}"/>
              </a:ext>
            </a:extLst>
          </p:cNvPr>
          <p:cNvSpPr>
            <a:spLocks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DB6D9744-6E22-B0D2-A039-8C2AAA68C9A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31863" y="4410075"/>
            <a:ext cx="5133975" cy="4176713"/>
          </a:xfrm>
        </p:spPr>
        <p:txBody>
          <a:bodyPr>
            <a:prstTxWarp prst="textNoShape">
              <a:avLst/>
            </a:prstTxWarp>
          </a:bodyPr>
          <a:lstStyle/>
          <a:p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b-book.com/" TargetMode="External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2">
            <a:extLst>
              <a:ext uri="{FF2B5EF4-FFF2-40B4-BE49-F238E27FC236}">
                <a16:creationId xmlns:a16="http://schemas.microsoft.com/office/drawing/2014/main" id="{CABEF14E-86AC-3F4F-9ADC-FFD619982CDB}"/>
              </a:ext>
            </a:extLst>
          </p:cNvPr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0" imgH="0" progId="MS_ClipArt_Gallery.2">
                  <p:embed/>
                </p:oleObj>
              </mc:Choice>
              <mc:Fallback>
                <p:oleObj r:id="rId2" imgW="0" imgH="0" progId="MS_ClipArt_Gallery.2">
                  <p:embed/>
                  <p:pic>
                    <p:nvPicPr>
                      <p:cNvPr id="2050" name="Rectangle 2">
                        <a:extLst>
                          <a:ext uri="{FF2B5EF4-FFF2-40B4-BE49-F238E27FC236}">
                            <a16:creationId xmlns:a16="http://schemas.microsoft.com/office/drawing/2014/main" id="{9C5C5A6C-7A1F-F0B5-1FEB-CD953476A4E6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7">
            <a:extLst>
              <a:ext uri="{FF2B5EF4-FFF2-40B4-BE49-F238E27FC236}">
                <a16:creationId xmlns:a16="http://schemas.microsoft.com/office/drawing/2014/main" id="{16868198-9B8D-DD22-0B86-761FEBF835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6525" y="5726113"/>
            <a:ext cx="3689350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b="1">
                <a:solidFill>
                  <a:schemeClr val="tx2"/>
                </a:solidFill>
              </a:rPr>
              <a:t>Database System Concepts, 6</a:t>
            </a:r>
            <a:r>
              <a:rPr lang="en-US" altLang="zh-CN" b="1" baseline="30000">
                <a:solidFill>
                  <a:schemeClr val="tx2"/>
                </a:solidFill>
              </a:rPr>
              <a:t>th</a:t>
            </a:r>
            <a:r>
              <a:rPr lang="en-US" altLang="zh-CN" b="1">
                <a:solidFill>
                  <a:schemeClr val="tx2"/>
                </a:solidFill>
              </a:rPr>
              <a:t> Ed</a:t>
            </a:r>
            <a:r>
              <a:rPr lang="en-US" altLang="zh-CN">
                <a:solidFill>
                  <a:schemeClr val="tx2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zh-CN" sz="1200" b="1">
                <a:solidFill>
                  <a:schemeClr val="tx2"/>
                </a:solidFill>
              </a:rPr>
              <a:t>©Silberschatz, Korth and Sudarshan</a:t>
            </a:r>
            <a:br>
              <a:rPr lang="en-US" altLang="zh-CN" sz="1200" b="1">
                <a:solidFill>
                  <a:srgbClr val="000099"/>
                </a:solidFill>
              </a:rPr>
            </a:br>
            <a:r>
              <a:rPr lang="en-US" altLang="zh-CN" sz="1200" b="1">
                <a:solidFill>
                  <a:schemeClr val="tx2"/>
                </a:solidFill>
              </a:rPr>
              <a:t>See</a:t>
            </a:r>
            <a:r>
              <a:rPr lang="en-US" altLang="zh-CN" sz="1200" b="1">
                <a:solidFill>
                  <a:srgbClr val="000099"/>
                </a:solidFill>
              </a:rPr>
              <a:t> </a:t>
            </a:r>
            <a:r>
              <a:rPr lang="en-US" altLang="zh-CN" sz="1200" b="1">
                <a:solidFill>
                  <a:srgbClr val="000099"/>
                </a:solidFill>
                <a:hlinkClick r:id="rId3"/>
              </a:rPr>
              <a:t>www.db-book.com</a:t>
            </a:r>
            <a:r>
              <a:rPr lang="en-US" altLang="zh-CN" sz="1200" b="1">
                <a:solidFill>
                  <a:srgbClr val="000099"/>
                </a:solidFill>
              </a:rPr>
              <a:t> </a:t>
            </a:r>
            <a:r>
              <a:rPr lang="en-US" altLang="zh-CN" sz="1200" b="1">
                <a:solidFill>
                  <a:schemeClr val="tx2"/>
                </a:solidFill>
              </a:rPr>
              <a:t>for conditions on re-use</a:t>
            </a:r>
            <a:r>
              <a:rPr lang="en-US" altLang="zh-CN" sz="1200" b="1">
                <a:solidFill>
                  <a:srgbClr val="000099"/>
                </a:solidFill>
              </a:rPr>
              <a:t> </a:t>
            </a:r>
          </a:p>
        </p:txBody>
      </p:sp>
      <p:pic>
        <p:nvPicPr>
          <p:cNvPr id="6" name="Picture 8" descr="Cover-6Ed">
            <a:extLst>
              <a:ext uri="{FF2B5EF4-FFF2-40B4-BE49-F238E27FC236}">
                <a16:creationId xmlns:a16="http://schemas.microsoft.com/office/drawing/2014/main" id="{AD881DD6-B516-8487-938D-EF05228EC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92238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08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CC3300"/>
                </a:solidFill>
              </a:defRPr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7608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charset="2"/>
              <a:buNone/>
              <a:defRPr/>
            </a:lvl1pPr>
          </a:lstStyle>
          <a:p>
            <a:r>
              <a:rPr lang="en-US" noProof="1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CA60784-566C-152B-F4CA-EF30256F4F6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2862263" y="5780088"/>
            <a:ext cx="344805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 eaLnBrk="0" hangingPunct="0">
              <a:spcBef>
                <a:spcPct val="50000"/>
              </a:spcBef>
              <a:defRPr>
                <a:solidFill>
                  <a:schemeClr val="tx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88069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9350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117475"/>
            <a:ext cx="2019300" cy="5880100"/>
          </a:xfrm>
        </p:spPr>
        <p:txBody>
          <a:bodyPr vert="eaVert"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117475"/>
            <a:ext cx="5905500" cy="5880100"/>
          </a:xfrm>
        </p:spPr>
        <p:txBody>
          <a:bodyPr vert="eaVert"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47629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178741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anose="05000000000000000000" pitchFamily="2" charset="2"/>
              <a:buChar char="p"/>
              <a:defRPr/>
            </a:lvl1pPr>
            <a:lvl2pPr marL="742950" indent="-285750">
              <a:buFont typeface="Wingdings" panose="05000000000000000000" pitchFamily="2" charset="2"/>
              <a:buChar char="l"/>
              <a:defRPr/>
            </a:lvl2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6088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5168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1093788"/>
            <a:ext cx="3754437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1093788"/>
            <a:ext cx="3754438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2829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9398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1149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26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334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2760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0FF73BE6-7C17-0EC3-958A-735E114650C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14388" y="1093788"/>
            <a:ext cx="7661275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759812" name="Text Box 4">
            <a:extLst>
              <a:ext uri="{FF2B5EF4-FFF2-40B4-BE49-F238E27FC236}">
                <a16:creationId xmlns:a16="http://schemas.microsoft.com/office/drawing/2014/main" id="{E309B295-EFDE-B1CB-CCE3-3590CF9F39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1000" b="1">
                <a:solidFill>
                  <a:srgbClr val="000099"/>
                </a:solidFill>
                <a:sym typeface="+mn-ea"/>
              </a:rPr>
              <a:t>©Silberschatz, Korth and Sudarshan</a:t>
            </a:r>
          </a:p>
        </p:txBody>
      </p:sp>
      <p:sp>
        <p:nvSpPr>
          <p:cNvPr id="759813" name="Text Box 5">
            <a:extLst>
              <a:ext uri="{FF2B5EF4-FFF2-40B4-BE49-F238E27FC236}">
                <a16:creationId xmlns:a16="http://schemas.microsoft.com/office/drawing/2014/main" id="{BE0FA606-B6F1-882D-BB8B-E34790CFE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1513" y="6613525"/>
            <a:ext cx="4445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000" b="1">
                <a:solidFill>
                  <a:srgbClr val="000099"/>
                </a:solidFill>
                <a:sym typeface="+mn-ea"/>
              </a:rPr>
              <a:t>7.</a:t>
            </a:r>
            <a:fld id="{43FB5C06-D622-4412-AA67-89D1F5E84382}" type="slidenum">
              <a:rPr lang="en-US" altLang="zh-CN" sz="1000" b="1">
                <a:solidFill>
                  <a:srgbClr val="000099"/>
                </a:solidFill>
                <a:sym typeface="+mn-ea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zh-CN" sz="1000" b="1">
              <a:solidFill>
                <a:srgbClr val="000099"/>
              </a:solidFill>
              <a:sym typeface="+mn-ea"/>
            </a:endParaRPr>
          </a:p>
        </p:txBody>
      </p:sp>
      <p:sp>
        <p:nvSpPr>
          <p:cNvPr id="759814" name="Rectangle 6">
            <a:extLst>
              <a:ext uri="{FF2B5EF4-FFF2-40B4-BE49-F238E27FC236}">
                <a16:creationId xmlns:a16="http://schemas.microsoft.com/office/drawing/2014/main" id="{DBEB0562-0F36-4860-AE91-9275CF1A0A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117475"/>
            <a:ext cx="8077200" cy="609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en-US" noProof="1"/>
              <a:t>Click to edit Master title style</a:t>
            </a:r>
          </a:p>
        </p:txBody>
      </p:sp>
      <p:sp>
        <p:nvSpPr>
          <p:cNvPr id="759815" name="Text Box 7">
            <a:extLst>
              <a:ext uri="{FF2B5EF4-FFF2-40B4-BE49-F238E27FC236}">
                <a16:creationId xmlns:a16="http://schemas.microsoft.com/office/drawing/2014/main" id="{C4FA4305-8A62-8F86-FB4C-BE98891E2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5"/>
            <a:ext cx="2574925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zh-CN" sz="1000" b="1">
                <a:solidFill>
                  <a:srgbClr val="000099"/>
                </a:solidFill>
                <a:sym typeface="+mn-ea"/>
              </a:rPr>
              <a:t>Database System Concepts - 6</a:t>
            </a:r>
            <a:r>
              <a:rPr lang="en-US" altLang="zh-CN" sz="1000" b="1" baseline="30000">
                <a:solidFill>
                  <a:srgbClr val="000099"/>
                </a:solidFill>
                <a:sym typeface="+mn-ea"/>
              </a:rPr>
              <a:t>th</a:t>
            </a:r>
            <a:r>
              <a:rPr lang="en-US" altLang="zh-CN" sz="1000" b="1">
                <a:solidFill>
                  <a:srgbClr val="000099"/>
                </a:solidFill>
                <a:sym typeface="+mn-ea"/>
              </a:rPr>
              <a:t> Edition</a:t>
            </a:r>
          </a:p>
        </p:txBody>
      </p:sp>
      <p:sp>
        <p:nvSpPr>
          <p:cNvPr id="1031" name="Freeform 8">
            <a:extLst>
              <a:ext uri="{FF2B5EF4-FFF2-40B4-BE49-F238E27FC236}">
                <a16:creationId xmlns:a16="http://schemas.microsoft.com/office/drawing/2014/main" id="{8ACA3758-6638-A183-7C91-CB81426F4A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6988" y="5445125"/>
            <a:ext cx="227012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032" name="Picture 9" descr="Cover-6Ed">
            <a:extLst>
              <a:ext uri="{FF2B5EF4-FFF2-40B4-BE49-F238E27FC236}">
                <a16:creationId xmlns:a16="http://schemas.microsoft.com/office/drawing/2014/main" id="{71386BB2-2870-ED01-CA5D-B441D521C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68338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charset="2"/>
        <a:buChar char="n"/>
        <a:defRPr sz="3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80000"/>
        <a:buFont typeface="Monotype Sorts" charset="2"/>
        <a:buChar char="l"/>
        <a:defRPr sz="32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75000"/>
        <a:buFont typeface="Webdings" panose="05030102010509060703" pitchFamily="18" charset="2"/>
        <a:buChar char="4"/>
        <a:defRPr sz="32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sz="32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sz="32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3200">
          <a:solidFill>
            <a:schemeClr val="tx1"/>
          </a:solidFill>
          <a:latin typeface="+mn-lt"/>
          <a:ea typeface="MS PGothic" panose="020B0600070205080204" pitchFamily="34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3200">
          <a:solidFill>
            <a:schemeClr val="tx1"/>
          </a:solidFill>
          <a:latin typeface="+mn-lt"/>
          <a:ea typeface="MS PGothic" panose="020B0600070205080204" pitchFamily="34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3200">
          <a:solidFill>
            <a:schemeClr val="tx1"/>
          </a:solidFill>
          <a:latin typeface="+mn-lt"/>
          <a:ea typeface="MS PGothic" panose="020B0600070205080204" pitchFamily="34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3200">
          <a:solidFill>
            <a:schemeClr val="tx1"/>
          </a:solidFill>
          <a:latin typeface="+mn-lt"/>
          <a:ea typeface="MS PGothic" panose="020B0600070205080204" pitchFamily="34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2" name="Rectangle 2">
            <a:extLst>
              <a:ext uri="{FF2B5EF4-FFF2-40B4-BE49-F238E27FC236}">
                <a16:creationId xmlns:a16="http://schemas.microsoft.com/office/drawing/2014/main" id="{6B8C377C-98A3-3809-13D8-CCD0BDD0A49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kumimoji="1" lang="en-US">
                <a:ea typeface="+mj-ea"/>
              </a:rPr>
              <a:t>Chapter 7:  Entity-Relationship Model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2" name="Rectangle 2">
            <a:extLst>
              <a:ext uri="{FF2B5EF4-FFF2-40B4-BE49-F238E27FC236}">
                <a16:creationId xmlns:a16="http://schemas.microsoft.com/office/drawing/2014/main" id="{2D780561-A9A9-155C-8966-9E31946528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en-US">
                <a:ea typeface="+mj-ea"/>
              </a:rPr>
              <a:t>Relationship Set </a:t>
            </a:r>
            <a:r>
              <a:rPr kumimoji="1" lang="en-US" i="1">
                <a:ea typeface="+mj-ea"/>
              </a:rPr>
              <a:t>advisor</a:t>
            </a:r>
          </a:p>
        </p:txBody>
      </p:sp>
      <p:pic>
        <p:nvPicPr>
          <p:cNvPr id="23555" name="Picture 6">
            <a:extLst>
              <a:ext uri="{FF2B5EF4-FFF2-40B4-BE49-F238E27FC236}">
                <a16:creationId xmlns:a16="http://schemas.microsoft.com/office/drawing/2014/main" id="{91C7FD8A-65E4-393E-5778-30C633F44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" y="1316038"/>
            <a:ext cx="8027988" cy="445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Rectangle 2">
            <a:extLst>
              <a:ext uri="{FF2B5EF4-FFF2-40B4-BE49-F238E27FC236}">
                <a16:creationId xmlns:a16="http://schemas.microsoft.com/office/drawing/2014/main" id="{00128B10-7B8A-0FBB-683B-35E800C4CF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en-US">
                <a:ea typeface="+mj-ea"/>
              </a:rPr>
              <a:t>Relationship Sets (Cont.)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AA8F1F4B-A16A-B9A1-2E9E-0CE5BBFC04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55663" y="1222375"/>
            <a:ext cx="7570787" cy="1171575"/>
          </a:xfrm>
        </p:spPr>
        <p:txBody>
          <a:bodyPr/>
          <a:lstStyle/>
          <a:p>
            <a:r>
              <a:rPr lang="en-US" altLang="zh-CN" sz="2400"/>
              <a:t>An </a:t>
            </a:r>
            <a:r>
              <a:rPr lang="en-US" altLang="zh-CN" sz="2400" b="1">
                <a:solidFill>
                  <a:srgbClr val="000099"/>
                </a:solidFill>
              </a:rPr>
              <a:t>attribute</a:t>
            </a:r>
            <a:r>
              <a:rPr lang="en-US" altLang="zh-CN" sz="2400"/>
              <a:t> can also be property of a relationship set.</a:t>
            </a:r>
            <a:r>
              <a:rPr lang="zh-CN" altLang="en-US" sz="2400"/>
              <a:t>（描述性属性）</a:t>
            </a:r>
            <a:endParaRPr lang="en-US" altLang="zh-CN" sz="2400"/>
          </a:p>
          <a:p>
            <a:pPr>
              <a:lnSpc>
                <a:spcPct val="90000"/>
              </a:lnSpc>
            </a:pPr>
            <a:r>
              <a:rPr lang="en-US" altLang="zh-CN" sz="2400"/>
              <a:t>For instance, the </a:t>
            </a:r>
            <a:r>
              <a:rPr lang="en-US" altLang="zh-CN" sz="2400" i="1"/>
              <a:t>advisor </a:t>
            </a:r>
            <a:r>
              <a:rPr lang="en-US" altLang="zh-CN" sz="2400"/>
              <a:t>relationship set between entity sets </a:t>
            </a:r>
            <a:r>
              <a:rPr lang="en-US" altLang="zh-CN" sz="2400" i="1"/>
              <a:t>instructor </a:t>
            </a:r>
            <a:r>
              <a:rPr lang="en-US" altLang="zh-CN" sz="2400"/>
              <a:t>and </a:t>
            </a:r>
            <a:r>
              <a:rPr lang="en-US" altLang="zh-CN" sz="2400" i="1"/>
              <a:t>student </a:t>
            </a:r>
            <a:r>
              <a:rPr lang="en-US" altLang="zh-CN" sz="2400"/>
              <a:t>may have the attribute </a:t>
            </a:r>
            <a:r>
              <a:rPr lang="en-US" altLang="zh-CN" sz="2400" b="1" i="1">
                <a:solidFill>
                  <a:srgbClr val="FF0000"/>
                </a:solidFill>
              </a:rPr>
              <a:t>date</a:t>
            </a:r>
            <a:r>
              <a:rPr lang="en-US" altLang="zh-CN" sz="2400" i="1"/>
              <a:t> </a:t>
            </a:r>
            <a:r>
              <a:rPr lang="en-US" altLang="zh-CN" sz="2400"/>
              <a:t>which tracks when the student started being associated with the advisor</a:t>
            </a:r>
          </a:p>
        </p:txBody>
      </p:sp>
      <p:pic>
        <p:nvPicPr>
          <p:cNvPr id="25604" name="Picture 6">
            <a:extLst>
              <a:ext uri="{FF2B5EF4-FFF2-40B4-BE49-F238E27FC236}">
                <a16:creationId xmlns:a16="http://schemas.microsoft.com/office/drawing/2014/main" id="{4A7763C6-8DBA-5CBE-27F1-09483398B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988" y="3787775"/>
            <a:ext cx="6018212" cy="285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>
            <a:extLst>
              <a:ext uri="{FF2B5EF4-FFF2-40B4-BE49-F238E27FC236}">
                <a16:creationId xmlns:a16="http://schemas.microsoft.com/office/drawing/2014/main" id="{2519C91B-3914-B8DC-6443-34F0858129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en-US">
                <a:ea typeface="+mj-ea"/>
              </a:rPr>
              <a:t>Degree of a Relationship Set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AAFD554B-DDD7-A0B5-9730-B93E8EBBCF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4388" y="1093788"/>
            <a:ext cx="7221537" cy="4195762"/>
          </a:xfrm>
        </p:spPr>
        <p:txBody>
          <a:bodyPr/>
          <a:lstStyle/>
          <a:p>
            <a:r>
              <a:rPr lang="en-US" altLang="zh-CN" sz="2000" b="1">
                <a:solidFill>
                  <a:srgbClr val="000099"/>
                </a:solidFill>
              </a:rPr>
              <a:t>Binary relationship</a:t>
            </a:r>
            <a:r>
              <a:rPr lang="zh-CN" altLang="en-US" sz="2000"/>
              <a:t>（二元）</a:t>
            </a:r>
            <a:endParaRPr lang="en-US" altLang="zh-CN" sz="2000"/>
          </a:p>
          <a:p>
            <a:pPr lvl="1"/>
            <a:r>
              <a:rPr lang="en-US" altLang="zh-CN" sz="2000"/>
              <a:t>involve two entity sets (or degree two). </a:t>
            </a:r>
            <a:r>
              <a:rPr lang="zh-CN" altLang="en-US" sz="2000"/>
              <a:t>（涉及两个实体集的联系集）</a:t>
            </a:r>
            <a:endParaRPr lang="en-US" altLang="zh-CN" sz="2000"/>
          </a:p>
          <a:p>
            <a:pPr lvl="1"/>
            <a:r>
              <a:rPr lang="en-US" altLang="zh-CN" sz="2000"/>
              <a:t>most relationship sets in a database system are binary.</a:t>
            </a:r>
          </a:p>
          <a:p>
            <a:r>
              <a:rPr lang="en-US" altLang="zh-CN" sz="2000"/>
              <a:t>Relationships between more than two entity sets are rare.  Most relationships are binary. (More on this later.)</a:t>
            </a:r>
          </a:p>
          <a:p>
            <a:pPr lvl="1">
              <a:buClr>
                <a:srgbClr val="CC6600"/>
              </a:buClr>
              <a:buSzPct val="105000"/>
              <a:buFont typeface="Webdings" panose="05030102010509060703" pitchFamily="18" charset="2"/>
              <a:buChar char="4"/>
            </a:pPr>
            <a:r>
              <a:rPr lang="en-US" altLang="zh-CN" sz="2000"/>
              <a:t>Example: </a:t>
            </a:r>
            <a:r>
              <a:rPr lang="en-US" altLang="zh-CN" sz="2000" i="1"/>
              <a:t>students</a:t>
            </a:r>
            <a:r>
              <a:rPr lang="en-US" altLang="zh-CN" sz="2000"/>
              <a:t> work on research </a:t>
            </a:r>
            <a:r>
              <a:rPr lang="en-US" altLang="zh-CN" sz="2000" i="1"/>
              <a:t>projects</a:t>
            </a:r>
            <a:r>
              <a:rPr lang="en-US" altLang="zh-CN" sz="2000"/>
              <a:t> under the guidance of an </a:t>
            </a:r>
            <a:r>
              <a:rPr lang="en-US" altLang="zh-CN" sz="2000" i="1"/>
              <a:t>instructor</a:t>
            </a:r>
            <a:r>
              <a:rPr lang="en-US" altLang="zh-CN" sz="2000"/>
              <a:t>. </a:t>
            </a:r>
          </a:p>
          <a:p>
            <a:pPr lvl="1">
              <a:buClr>
                <a:srgbClr val="CC6600"/>
              </a:buClr>
              <a:buSzPct val="105000"/>
              <a:buFont typeface="Webdings" panose="05030102010509060703" pitchFamily="18" charset="2"/>
              <a:buChar char="4"/>
            </a:pPr>
            <a:r>
              <a:rPr lang="en-US" altLang="zh-CN" sz="2000"/>
              <a:t>relationship </a:t>
            </a:r>
            <a:r>
              <a:rPr lang="en-US" altLang="zh-CN" sz="2000" i="1"/>
              <a:t>proj_guide</a:t>
            </a:r>
            <a:r>
              <a:rPr lang="en-US" altLang="zh-CN" sz="2000"/>
              <a:t> is a ternary</a:t>
            </a:r>
            <a:r>
              <a:rPr lang="zh-CN" altLang="en-US" sz="2000"/>
              <a:t>（三元）</a:t>
            </a:r>
            <a:r>
              <a:rPr lang="en-US" altLang="zh-CN" sz="2000"/>
              <a:t> relationship between </a:t>
            </a:r>
            <a:r>
              <a:rPr lang="en-US" altLang="zh-CN" sz="2000" i="1"/>
              <a:t>instructor, student, </a:t>
            </a:r>
            <a:r>
              <a:rPr lang="en-US" altLang="zh-CN" sz="2000"/>
              <a:t>and </a:t>
            </a:r>
            <a:r>
              <a:rPr lang="en-US" altLang="zh-CN" sz="2000" i="1"/>
              <a:t>project</a:t>
            </a:r>
            <a:endParaRPr lang="en-US" altLang="zh-CN" sz="2000"/>
          </a:p>
          <a:p>
            <a:pPr lvl="1"/>
            <a:endParaRPr lang="en-US" altLang="zh-C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>
            <a:extLst>
              <a:ext uri="{FF2B5EF4-FFF2-40B4-BE49-F238E27FC236}">
                <a16:creationId xmlns:a16="http://schemas.microsoft.com/office/drawing/2014/main" id="{CD8C33DD-2B6E-6403-6A6A-566EB42A74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en-US" dirty="0">
                <a:ea typeface="+mj-ea"/>
              </a:rPr>
              <a:t>7.2.3 Attributes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7C0BC17D-E06D-5669-804D-2036EC884D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55663" y="1222375"/>
            <a:ext cx="7966075" cy="5391150"/>
          </a:xfrm>
        </p:spPr>
        <p:txBody>
          <a:bodyPr/>
          <a:lstStyle/>
          <a:p>
            <a:r>
              <a:rPr lang="en-US" altLang="zh-CN" sz="1800"/>
              <a:t>An entity is represented by a set of attributes, that is descriptive properties possessed by all members of an entity set.</a:t>
            </a:r>
          </a:p>
          <a:p>
            <a:pPr lvl="1"/>
            <a:r>
              <a:rPr lang="en-US" altLang="zh-CN" sz="1800"/>
              <a:t>Example: </a:t>
            </a:r>
          </a:p>
          <a:p>
            <a:pPr lvl="1">
              <a:buFont typeface="Monotype Sorts" charset="2"/>
              <a:buNone/>
            </a:pPr>
            <a:r>
              <a:rPr lang="en-US" altLang="zh-CN" sz="1800"/>
              <a:t>     	</a:t>
            </a:r>
            <a:r>
              <a:rPr lang="en-US" altLang="zh-CN" sz="1800" i="1"/>
              <a:t>instructor = </a:t>
            </a:r>
            <a:r>
              <a:rPr lang="en-US" altLang="zh-CN" sz="1800"/>
              <a:t>(</a:t>
            </a:r>
            <a:r>
              <a:rPr lang="en-US" altLang="zh-CN" sz="1800" i="1"/>
              <a:t>ID, name, street, city, salary </a:t>
            </a:r>
            <a:r>
              <a:rPr lang="en-US" altLang="zh-CN" sz="1800"/>
              <a:t>)</a:t>
            </a:r>
            <a:br>
              <a:rPr lang="en-US" altLang="zh-CN" sz="1800" i="1"/>
            </a:br>
            <a:r>
              <a:rPr lang="en-US" altLang="zh-CN" sz="1800" i="1"/>
              <a:t>	course= </a:t>
            </a:r>
            <a:r>
              <a:rPr lang="en-US" altLang="zh-CN" sz="1800"/>
              <a:t>(</a:t>
            </a:r>
            <a:r>
              <a:rPr lang="en-US" altLang="zh-CN" sz="1800" i="1"/>
              <a:t>course_id, title, credits</a:t>
            </a:r>
            <a:r>
              <a:rPr lang="en-US" altLang="zh-CN" sz="1800"/>
              <a:t>)</a:t>
            </a:r>
            <a:endParaRPr lang="en-US" altLang="zh-CN" sz="1800" i="1">
              <a:solidFill>
                <a:schemeClr val="tx2"/>
              </a:solidFill>
            </a:endParaRPr>
          </a:p>
          <a:p>
            <a:r>
              <a:rPr lang="en-US" altLang="zh-CN" sz="1800" b="1">
                <a:solidFill>
                  <a:srgbClr val="000099"/>
                </a:solidFill>
              </a:rPr>
              <a:t>Domain</a:t>
            </a:r>
            <a:r>
              <a:rPr lang="en-US" altLang="zh-CN" sz="1800"/>
              <a:t> – the set of permitted values for each attribute</a:t>
            </a:r>
            <a:r>
              <a:rPr lang="en-US" altLang="zh-CN" sz="1000"/>
              <a:t> </a:t>
            </a:r>
            <a:r>
              <a:rPr lang="zh-CN" altLang="en-US" sz="1000"/>
              <a:t>（属性的取值集合）</a:t>
            </a:r>
            <a:endParaRPr lang="en-US" altLang="zh-CN" sz="1800"/>
          </a:p>
          <a:p>
            <a:r>
              <a:rPr lang="en-US" altLang="zh-CN" sz="1800"/>
              <a:t>Attribute types:</a:t>
            </a:r>
          </a:p>
          <a:p>
            <a:pPr lvl="1"/>
            <a:r>
              <a:rPr lang="en-US" altLang="zh-CN" sz="1800" b="1">
                <a:solidFill>
                  <a:srgbClr val="000099"/>
                </a:solidFill>
              </a:rPr>
              <a:t>Simple</a:t>
            </a:r>
            <a:r>
              <a:rPr lang="en-US" altLang="zh-CN" sz="1800"/>
              <a:t> and </a:t>
            </a:r>
            <a:r>
              <a:rPr lang="en-US" altLang="zh-CN" sz="1800" b="1">
                <a:solidFill>
                  <a:srgbClr val="000099"/>
                </a:solidFill>
              </a:rPr>
              <a:t>composite</a:t>
            </a:r>
            <a:r>
              <a:rPr lang="zh-CN" altLang="en-US" sz="1000"/>
              <a:t>（复合的）</a:t>
            </a:r>
            <a:r>
              <a:rPr lang="en-US" altLang="zh-CN" sz="1000"/>
              <a:t> </a:t>
            </a:r>
            <a:r>
              <a:rPr lang="en-US" altLang="zh-CN" sz="1800"/>
              <a:t>attributes.</a:t>
            </a:r>
          </a:p>
          <a:p>
            <a:pPr lvl="1"/>
            <a:r>
              <a:rPr lang="en-US" altLang="zh-CN" sz="1800" b="1">
                <a:solidFill>
                  <a:srgbClr val="000099"/>
                </a:solidFill>
              </a:rPr>
              <a:t>Single-valued</a:t>
            </a:r>
            <a:r>
              <a:rPr lang="en-US" altLang="zh-CN" sz="1800"/>
              <a:t> and </a:t>
            </a:r>
            <a:r>
              <a:rPr lang="en-US" altLang="zh-CN" sz="1800" b="1">
                <a:solidFill>
                  <a:srgbClr val="000099"/>
                </a:solidFill>
              </a:rPr>
              <a:t>multi-valued</a:t>
            </a:r>
            <a:r>
              <a:rPr lang="en-US" altLang="zh-CN" sz="1800"/>
              <a:t> attributes</a:t>
            </a:r>
          </a:p>
          <a:p>
            <a:pPr lvl="2">
              <a:buFont typeface="Webdings" panose="05030102010509060703" pitchFamily="18" charset="2"/>
              <a:buChar char="•"/>
            </a:pPr>
            <a:r>
              <a:rPr lang="en-US" altLang="zh-CN" sz="1800"/>
              <a:t>Example: multivalued attribute: </a:t>
            </a:r>
            <a:r>
              <a:rPr lang="en-US" altLang="zh-CN" sz="1800" i="1"/>
              <a:t>phone_numbers</a:t>
            </a:r>
          </a:p>
          <a:p>
            <a:pPr lvl="1"/>
            <a:r>
              <a:rPr lang="en-US" altLang="zh-CN" sz="1800" b="1">
                <a:solidFill>
                  <a:srgbClr val="000099"/>
                </a:solidFill>
              </a:rPr>
              <a:t>Derived</a:t>
            </a:r>
            <a:r>
              <a:rPr lang="zh-CN" altLang="en-US" sz="1000"/>
              <a:t>（衍生、派生的）</a:t>
            </a:r>
            <a:r>
              <a:rPr lang="en-US" altLang="zh-CN" sz="1000"/>
              <a:t> </a:t>
            </a:r>
            <a:r>
              <a:rPr lang="en-US" altLang="zh-CN" sz="1800"/>
              <a:t>attributes</a:t>
            </a:r>
          </a:p>
          <a:p>
            <a:pPr lvl="2"/>
            <a:r>
              <a:rPr lang="en-US" altLang="zh-CN" sz="1800"/>
              <a:t>Can be computed from other attributes</a:t>
            </a:r>
          </a:p>
          <a:p>
            <a:pPr lvl="2"/>
            <a:r>
              <a:rPr lang="en-US" altLang="zh-CN" sz="1800"/>
              <a:t>Example:  age, given date_of_birth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>
            <a:extLst>
              <a:ext uri="{FF2B5EF4-FFF2-40B4-BE49-F238E27FC236}">
                <a16:creationId xmlns:a16="http://schemas.microsoft.com/office/drawing/2014/main" id="{9D6903A5-4A74-552B-B6B8-0CE2DC2D1E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2475" y="104775"/>
            <a:ext cx="8391525" cy="609600"/>
          </a:xfrm>
        </p:spPr>
        <p:txBody>
          <a:bodyPr/>
          <a:lstStyle/>
          <a:p>
            <a:pPr>
              <a:defRPr/>
            </a:pPr>
            <a:r>
              <a:rPr kumimoji="1" lang="en-US">
                <a:ea typeface="+mj-ea"/>
              </a:rPr>
              <a:t>Composite Attributes</a:t>
            </a:r>
          </a:p>
        </p:txBody>
      </p:sp>
      <p:pic>
        <p:nvPicPr>
          <p:cNvPr id="31747" name="Picture 5">
            <a:extLst>
              <a:ext uri="{FF2B5EF4-FFF2-40B4-BE49-F238E27FC236}">
                <a16:creationId xmlns:a16="http://schemas.microsoft.com/office/drawing/2014/main" id="{3A520876-9FEE-D1B5-68FE-A67E0976A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2249488"/>
            <a:ext cx="8093075" cy="255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D771E7-3F16-3EA7-6258-573ACF61C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en-US" altLang="zh-CN" noProof="1">
                <a:effectLst>
                  <a:outerShdw blurRad="38100" dist="38100" dir="2700000">
                    <a:srgbClr val="C0C0C0"/>
                  </a:outerShdw>
                </a:effectLst>
              </a:rPr>
              <a:t>7.3 Constraints </a:t>
            </a:r>
            <a:r>
              <a:rPr kumimoji="1" lang="zh-CN" altLang="en-US" noProof="1">
                <a:effectLst>
                  <a:outerShdw blurRad="38100" dist="38100" dir="2700000">
                    <a:srgbClr val="C0C0C0"/>
                  </a:outerShdw>
                </a:effectLst>
              </a:rPr>
              <a:t>（约束）</a:t>
            </a:r>
          </a:p>
        </p:txBody>
      </p:sp>
      <p:sp>
        <p:nvSpPr>
          <p:cNvPr id="33795" name="内容占位符 2">
            <a:extLst>
              <a:ext uri="{FF2B5EF4-FFF2-40B4-BE49-F238E27FC236}">
                <a16:creationId xmlns:a16="http://schemas.microsoft.com/office/drawing/2014/main" id="{D25610DE-46C6-EF94-80FF-FABAC5212D4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b="1"/>
              <a:t>7.3.1 Mapping Cardinalities</a:t>
            </a:r>
            <a:r>
              <a:rPr lang="en-US" altLang="zh-CN" sz="2800"/>
              <a:t> </a:t>
            </a:r>
            <a:br>
              <a:rPr lang="en-US" altLang="zh-CN" sz="2800"/>
            </a:br>
            <a:endParaRPr lang="en-US" altLang="zh-CN" sz="2800"/>
          </a:p>
          <a:p>
            <a:endParaRPr lang="en-US" altLang="zh-CN" sz="2800"/>
          </a:p>
          <a:p>
            <a:r>
              <a:rPr lang="en-US" altLang="zh-CN" sz="2800" b="1"/>
              <a:t>7.3.2 Participation Constraints</a:t>
            </a:r>
            <a:r>
              <a:rPr lang="en-US" altLang="zh-CN" sz="2800"/>
              <a:t> </a:t>
            </a:r>
            <a:br>
              <a:rPr lang="en-US" altLang="zh-CN" sz="2800"/>
            </a:br>
            <a:endParaRPr lang="en-US" altLang="zh-CN" sz="2800"/>
          </a:p>
          <a:p>
            <a:endParaRPr lang="en-US" altLang="zh-CN" sz="2800"/>
          </a:p>
          <a:p>
            <a:r>
              <a:rPr lang="en-US" altLang="zh-CN" sz="2800" b="1"/>
              <a:t>7.3.3 Keys</a:t>
            </a:r>
            <a:r>
              <a:rPr lang="en-US" altLang="zh-CN" sz="2800"/>
              <a:t> </a:t>
            </a:r>
            <a:br>
              <a:rPr lang="en-US" altLang="zh-CN"/>
            </a:b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>
            <a:extLst>
              <a:ext uri="{FF2B5EF4-FFF2-40B4-BE49-F238E27FC236}">
                <a16:creationId xmlns:a16="http://schemas.microsoft.com/office/drawing/2014/main" id="{E840A800-C56E-1454-469C-145D199924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en-US" dirty="0">
                <a:ea typeface="+mj-ea"/>
              </a:rPr>
              <a:t>7.3.1 Mapping Cardinality Constraints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FF3848CD-DAC1-4592-BC3A-FF9A533E27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4388" y="1093788"/>
            <a:ext cx="8031162" cy="5003800"/>
          </a:xfrm>
        </p:spPr>
        <p:txBody>
          <a:bodyPr/>
          <a:lstStyle/>
          <a:p>
            <a:r>
              <a:rPr lang="en-US" altLang="zh-CN" sz="2000"/>
              <a:t>Express the number of entities to which another entity can be associated via a relationship set.</a:t>
            </a:r>
            <a:r>
              <a:rPr lang="zh-CN" altLang="en-US" sz="2000"/>
              <a:t>（一个实体通过一个联系集能关联的实体的个数）</a:t>
            </a:r>
            <a:endParaRPr lang="en-US" altLang="zh-CN" sz="2000"/>
          </a:p>
          <a:p>
            <a:r>
              <a:rPr lang="en-US" altLang="zh-CN" sz="2000"/>
              <a:t>Most useful in describing binary relationship sets.</a:t>
            </a:r>
          </a:p>
          <a:p>
            <a:r>
              <a:rPr lang="en-US" altLang="zh-CN" sz="2000"/>
              <a:t>For a binary relationship set the mapping cardinality must be one of the following types:</a:t>
            </a:r>
          </a:p>
          <a:p>
            <a:pPr lvl="1"/>
            <a:r>
              <a:rPr lang="en-US" altLang="zh-CN" sz="2000"/>
              <a:t>One to one</a:t>
            </a:r>
            <a:r>
              <a:rPr lang="zh-CN" altLang="en-US" sz="2000"/>
              <a:t>： </a:t>
            </a:r>
            <a:r>
              <a:rPr lang="en-US" altLang="zh-CN" sz="1100">
                <a:solidFill>
                  <a:srgbClr val="FF0000"/>
                </a:solidFill>
              </a:rPr>
              <a:t>An entity in </a:t>
            </a:r>
            <a:r>
              <a:rPr lang="en-US" altLang="zh-CN" sz="1100" i="1">
                <a:solidFill>
                  <a:srgbClr val="FF0000"/>
                </a:solidFill>
              </a:rPr>
              <a:t>A </a:t>
            </a:r>
            <a:r>
              <a:rPr lang="en-US" altLang="zh-CN" sz="1100"/>
              <a:t>is associated with </a:t>
            </a:r>
            <a:r>
              <a:rPr lang="en-US" altLang="zh-CN" sz="1100" i="1">
                <a:solidFill>
                  <a:srgbClr val="FF0000"/>
                </a:solidFill>
              </a:rPr>
              <a:t>at most </a:t>
            </a:r>
            <a:r>
              <a:rPr lang="en-US" altLang="zh-CN" sz="1100">
                <a:solidFill>
                  <a:srgbClr val="FF0000"/>
                </a:solidFill>
              </a:rPr>
              <a:t>one entity in </a:t>
            </a:r>
            <a:r>
              <a:rPr lang="en-US" altLang="zh-CN" sz="1100" i="1">
                <a:solidFill>
                  <a:srgbClr val="FF0000"/>
                </a:solidFill>
              </a:rPr>
              <a:t>B</a:t>
            </a:r>
            <a:r>
              <a:rPr lang="en-US" altLang="zh-CN" sz="1100"/>
              <a:t>, and </a:t>
            </a:r>
            <a:r>
              <a:rPr lang="en-US" altLang="zh-CN" sz="1100">
                <a:solidFill>
                  <a:srgbClr val="FF0000"/>
                </a:solidFill>
              </a:rPr>
              <a:t>an entity in </a:t>
            </a:r>
            <a:r>
              <a:rPr lang="en-US" altLang="zh-CN" sz="1100" i="1">
                <a:solidFill>
                  <a:srgbClr val="FF0000"/>
                </a:solidFill>
              </a:rPr>
              <a:t>B </a:t>
            </a:r>
            <a:r>
              <a:rPr lang="en-US" altLang="zh-CN" sz="1100"/>
              <a:t>is associated with </a:t>
            </a:r>
            <a:r>
              <a:rPr lang="en-US" altLang="zh-CN" sz="1100" i="1">
                <a:solidFill>
                  <a:srgbClr val="FF0000"/>
                </a:solidFill>
              </a:rPr>
              <a:t>at most </a:t>
            </a:r>
            <a:r>
              <a:rPr lang="en-US" altLang="zh-CN" sz="1100">
                <a:solidFill>
                  <a:srgbClr val="FF0000"/>
                </a:solidFill>
              </a:rPr>
              <a:t>one entity in </a:t>
            </a:r>
            <a:r>
              <a:rPr lang="en-US" altLang="zh-CN" sz="1100" i="1">
                <a:solidFill>
                  <a:srgbClr val="FF0000"/>
                </a:solidFill>
              </a:rPr>
              <a:t>A</a:t>
            </a:r>
            <a:r>
              <a:rPr lang="en-US" altLang="zh-CN" sz="1100"/>
              <a:t>. </a:t>
            </a:r>
            <a:endParaRPr lang="en-US" altLang="zh-CN" sz="2000"/>
          </a:p>
          <a:p>
            <a:pPr lvl="1"/>
            <a:r>
              <a:rPr lang="en-US" altLang="zh-CN" sz="2000"/>
              <a:t>One to many</a:t>
            </a:r>
            <a:r>
              <a:rPr lang="zh-CN" altLang="en-US" sz="2000"/>
              <a:t>： </a:t>
            </a:r>
            <a:r>
              <a:rPr lang="en-US" altLang="zh-CN" sz="1100">
                <a:solidFill>
                  <a:srgbClr val="FF0000"/>
                </a:solidFill>
              </a:rPr>
              <a:t>An entity in A </a:t>
            </a:r>
            <a:r>
              <a:rPr lang="en-US" altLang="zh-CN" sz="1100"/>
              <a:t>is associated with </a:t>
            </a:r>
            <a:r>
              <a:rPr lang="en-US" altLang="zh-CN" sz="1100">
                <a:solidFill>
                  <a:srgbClr val="FF0000"/>
                </a:solidFill>
              </a:rPr>
              <a:t>any number (zero or more) of entities in B</a:t>
            </a:r>
            <a:r>
              <a:rPr lang="en-US" altLang="zh-CN" sz="1100"/>
              <a:t>. </a:t>
            </a:r>
            <a:r>
              <a:rPr lang="en-US" altLang="zh-CN" sz="1100">
                <a:solidFill>
                  <a:srgbClr val="FF0000"/>
                </a:solidFill>
              </a:rPr>
              <a:t>An entity in B</a:t>
            </a:r>
            <a:r>
              <a:rPr lang="en-US" altLang="zh-CN" sz="1100"/>
              <a:t>, however, can be associated with </a:t>
            </a:r>
            <a:r>
              <a:rPr lang="en-US" altLang="zh-CN" sz="1100">
                <a:solidFill>
                  <a:srgbClr val="FF0000"/>
                </a:solidFill>
              </a:rPr>
              <a:t>at most one entity in A</a:t>
            </a:r>
            <a:r>
              <a:rPr lang="en-US" altLang="zh-CN" sz="1100"/>
              <a:t>. </a:t>
            </a:r>
          </a:p>
          <a:p>
            <a:pPr lvl="1"/>
            <a:r>
              <a:rPr lang="en-US" altLang="zh-CN" sz="2000"/>
              <a:t>Many to one</a:t>
            </a:r>
            <a:r>
              <a:rPr lang="zh-CN" altLang="en-US" sz="2000"/>
              <a:t>： </a:t>
            </a:r>
            <a:r>
              <a:rPr lang="en-US" altLang="zh-CN" sz="1100">
                <a:solidFill>
                  <a:srgbClr val="FF0000"/>
                </a:solidFill>
              </a:rPr>
              <a:t>An entity in A</a:t>
            </a:r>
            <a:r>
              <a:rPr lang="en-US" altLang="zh-CN" sz="1100"/>
              <a:t> is associated with </a:t>
            </a:r>
            <a:r>
              <a:rPr lang="en-US" altLang="zh-CN" sz="1100">
                <a:solidFill>
                  <a:srgbClr val="FF0000"/>
                </a:solidFill>
              </a:rPr>
              <a:t>at most one entity in B</a:t>
            </a:r>
            <a:r>
              <a:rPr lang="en-US" altLang="zh-CN" sz="1100"/>
              <a:t>. </a:t>
            </a:r>
            <a:r>
              <a:rPr lang="en-US" altLang="zh-CN" sz="1100">
                <a:solidFill>
                  <a:srgbClr val="FF0000"/>
                </a:solidFill>
              </a:rPr>
              <a:t>An entity in B</a:t>
            </a:r>
            <a:r>
              <a:rPr lang="en-US" altLang="zh-CN" sz="1100"/>
              <a:t>, however, can be associated with </a:t>
            </a:r>
            <a:r>
              <a:rPr lang="en-US" altLang="zh-CN" sz="1100">
                <a:solidFill>
                  <a:srgbClr val="FF0000"/>
                </a:solidFill>
              </a:rPr>
              <a:t>any number (zero or more) of entities in A</a:t>
            </a:r>
            <a:r>
              <a:rPr lang="en-US" altLang="zh-CN" sz="1100"/>
              <a:t>. </a:t>
            </a:r>
          </a:p>
          <a:p>
            <a:pPr lvl="1"/>
            <a:r>
              <a:rPr lang="en-US" altLang="zh-CN" sz="2000"/>
              <a:t>Many to many</a:t>
            </a:r>
            <a:r>
              <a:rPr lang="zh-CN" altLang="en-US" sz="2000"/>
              <a:t>：</a:t>
            </a:r>
            <a:r>
              <a:rPr lang="en-US" altLang="zh-CN" sz="2000"/>
              <a:t> </a:t>
            </a:r>
            <a:r>
              <a:rPr lang="en-US" altLang="zh-CN" sz="1100">
                <a:solidFill>
                  <a:srgbClr val="FF0000"/>
                </a:solidFill>
              </a:rPr>
              <a:t>An entity in A </a:t>
            </a:r>
            <a:r>
              <a:rPr lang="en-US" altLang="zh-CN" sz="1100"/>
              <a:t>is associated with </a:t>
            </a:r>
            <a:r>
              <a:rPr lang="en-US" altLang="zh-CN" sz="1100">
                <a:solidFill>
                  <a:srgbClr val="FF0000"/>
                </a:solidFill>
              </a:rPr>
              <a:t>any number (zero or more) of entities in B</a:t>
            </a:r>
            <a:r>
              <a:rPr lang="en-US" altLang="zh-CN" sz="1100"/>
              <a:t>, and </a:t>
            </a:r>
            <a:r>
              <a:rPr lang="en-US" altLang="zh-CN" sz="1100">
                <a:solidFill>
                  <a:srgbClr val="FF0000"/>
                </a:solidFill>
              </a:rPr>
              <a:t>an entity in B</a:t>
            </a:r>
            <a:r>
              <a:rPr lang="en-US" altLang="zh-CN" sz="1100"/>
              <a:t> is associated with </a:t>
            </a:r>
            <a:r>
              <a:rPr lang="en-US" altLang="zh-CN" sz="1100">
                <a:solidFill>
                  <a:srgbClr val="FF0000"/>
                </a:solidFill>
              </a:rPr>
              <a:t>any number (zero or more) of entities in A</a:t>
            </a:r>
            <a:r>
              <a:rPr lang="en-US" altLang="zh-CN" sz="1100"/>
              <a:t>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0" name="Rectangle 2">
            <a:extLst>
              <a:ext uri="{FF2B5EF4-FFF2-40B4-BE49-F238E27FC236}">
                <a16:creationId xmlns:a16="http://schemas.microsoft.com/office/drawing/2014/main" id="{720D5BC6-F997-F531-80E2-186864B335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en-US">
                <a:ea typeface="+mj-ea"/>
              </a:rPr>
              <a:t>Mapping Cardinalities</a:t>
            </a:r>
          </a:p>
        </p:txBody>
      </p:sp>
      <p:sp>
        <p:nvSpPr>
          <p:cNvPr id="37891" name="Text Box 3">
            <a:extLst>
              <a:ext uri="{FF2B5EF4-FFF2-40B4-BE49-F238E27FC236}">
                <a16:creationId xmlns:a16="http://schemas.microsoft.com/office/drawing/2014/main" id="{4973B651-900A-E875-5B0B-1AF774C50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5475" y="4883150"/>
            <a:ext cx="1416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/>
              <a:t>One to one</a:t>
            </a:r>
          </a:p>
        </p:txBody>
      </p:sp>
      <p:sp>
        <p:nvSpPr>
          <p:cNvPr id="37892" name="Text Box 4">
            <a:extLst>
              <a:ext uri="{FF2B5EF4-FFF2-40B4-BE49-F238E27FC236}">
                <a16:creationId xmlns:a16="http://schemas.microsoft.com/office/drawing/2014/main" id="{44EA1B6C-33DD-349F-E5C0-3044987C29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5663" y="4868863"/>
            <a:ext cx="14874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/>
              <a:t>One to many</a:t>
            </a:r>
          </a:p>
        </p:txBody>
      </p:sp>
      <p:sp>
        <p:nvSpPr>
          <p:cNvPr id="37893" name="Text Box 5">
            <a:extLst>
              <a:ext uri="{FF2B5EF4-FFF2-40B4-BE49-F238E27FC236}">
                <a16:creationId xmlns:a16="http://schemas.microsoft.com/office/drawing/2014/main" id="{65D3F419-C8F0-1363-DF56-AA87D248C6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5525" y="5426075"/>
            <a:ext cx="70072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Note: Some elements in </a:t>
            </a:r>
            <a:r>
              <a:rPr lang="en-US" altLang="zh-CN" sz="2000" i="1"/>
              <a:t>A</a:t>
            </a:r>
            <a:r>
              <a:rPr lang="en-US" altLang="zh-CN" sz="2000"/>
              <a:t> and </a:t>
            </a:r>
            <a:r>
              <a:rPr lang="en-US" altLang="zh-CN" sz="2000" i="1"/>
              <a:t>B</a:t>
            </a:r>
            <a:r>
              <a:rPr lang="en-US" altLang="zh-CN" sz="2000"/>
              <a:t> may not be mapped to any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elements in the other set</a:t>
            </a:r>
          </a:p>
        </p:txBody>
      </p:sp>
      <p:pic>
        <p:nvPicPr>
          <p:cNvPr id="37894" name="Picture 7" descr="7">
            <a:extLst>
              <a:ext uri="{FF2B5EF4-FFF2-40B4-BE49-F238E27FC236}">
                <a16:creationId xmlns:a16="http://schemas.microsoft.com/office/drawing/2014/main" id="{A76B9A66-2D90-F329-06EE-723DAC2DB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1220788"/>
            <a:ext cx="67056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>
            <a:extLst>
              <a:ext uri="{FF2B5EF4-FFF2-40B4-BE49-F238E27FC236}">
                <a16:creationId xmlns:a16="http://schemas.microsoft.com/office/drawing/2014/main" id="{47DB287A-4C26-9915-170D-6D7731885D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en-US">
                <a:ea typeface="+mj-ea"/>
              </a:rPr>
              <a:t>Mapping Cardinalities </a:t>
            </a:r>
          </a:p>
        </p:txBody>
      </p:sp>
      <p:sp>
        <p:nvSpPr>
          <p:cNvPr id="39939" name="Text Box 3">
            <a:extLst>
              <a:ext uri="{FF2B5EF4-FFF2-40B4-BE49-F238E27FC236}">
                <a16:creationId xmlns:a16="http://schemas.microsoft.com/office/drawing/2014/main" id="{D7D56559-C40F-37C1-015F-0E07A63BB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9275" y="4849813"/>
            <a:ext cx="1609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/>
              <a:t>Many to one</a:t>
            </a:r>
          </a:p>
        </p:txBody>
      </p:sp>
      <p:sp>
        <p:nvSpPr>
          <p:cNvPr id="39940" name="Text Box 4">
            <a:extLst>
              <a:ext uri="{FF2B5EF4-FFF2-40B4-BE49-F238E27FC236}">
                <a16:creationId xmlns:a16="http://schemas.microsoft.com/office/drawing/2014/main" id="{8CA138FD-0A3A-E8F1-53AA-9D9474AF91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3438" y="4864100"/>
            <a:ext cx="160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/>
              <a:t>Many to many</a:t>
            </a:r>
          </a:p>
        </p:txBody>
      </p:sp>
      <p:sp>
        <p:nvSpPr>
          <p:cNvPr id="39941" name="Text Box 5">
            <a:extLst>
              <a:ext uri="{FF2B5EF4-FFF2-40B4-BE49-F238E27FC236}">
                <a16:creationId xmlns:a16="http://schemas.microsoft.com/office/drawing/2014/main" id="{7494DE1A-9161-95E4-8FC6-0EF1BD75F2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7925" y="5430838"/>
            <a:ext cx="70072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Note: Some elements in A and B may not be mapped to any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elements in the other set</a:t>
            </a:r>
          </a:p>
        </p:txBody>
      </p:sp>
      <p:pic>
        <p:nvPicPr>
          <p:cNvPr id="39942" name="Picture 7" descr="7">
            <a:extLst>
              <a:ext uri="{FF2B5EF4-FFF2-40B4-BE49-F238E27FC236}">
                <a16:creationId xmlns:a16="http://schemas.microsoft.com/office/drawing/2014/main" id="{81153729-D433-85D3-FA83-93F2FE146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5" y="1452563"/>
            <a:ext cx="6324600" cy="330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>
            <a:extLst>
              <a:ext uri="{FF2B5EF4-FFF2-40B4-BE49-F238E27FC236}">
                <a16:creationId xmlns:a16="http://schemas.microsoft.com/office/drawing/2014/main" id="{34348CAE-62F7-ADCB-A762-89BFA92A10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9150" y="104775"/>
            <a:ext cx="8077200" cy="609600"/>
          </a:xfrm>
        </p:spPr>
        <p:txBody>
          <a:bodyPr/>
          <a:lstStyle/>
          <a:p>
            <a:pPr>
              <a:defRPr/>
            </a:pPr>
            <a:r>
              <a:rPr kumimoji="1" lang="en-US">
                <a:ea typeface="+mj-ea"/>
              </a:rPr>
              <a:t>One-to-One Relationship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A1C3753A-CC0D-0CB7-03B4-0A9A7FE761A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55663" y="1222375"/>
            <a:ext cx="7377112" cy="1790700"/>
          </a:xfrm>
        </p:spPr>
        <p:txBody>
          <a:bodyPr/>
          <a:lstStyle/>
          <a:p>
            <a:r>
              <a:rPr lang="en-US" altLang="zh-CN" sz="2400"/>
              <a:t>one-to-one relationship between an </a:t>
            </a:r>
            <a:r>
              <a:rPr lang="en-US" altLang="zh-CN" sz="2400" i="1"/>
              <a:t>instructor</a:t>
            </a:r>
            <a:r>
              <a:rPr lang="en-US" altLang="zh-CN" sz="2400"/>
              <a:t> and a </a:t>
            </a:r>
            <a:r>
              <a:rPr lang="en-US" altLang="zh-CN" sz="2400" i="1"/>
              <a:t>student</a:t>
            </a:r>
          </a:p>
          <a:p>
            <a:pPr lvl="1"/>
            <a:r>
              <a:rPr lang="en-US" altLang="zh-CN" sz="2400"/>
              <a:t>an instructor is associated with at most one student via </a:t>
            </a:r>
            <a:r>
              <a:rPr lang="en-US" altLang="zh-CN" sz="2400" i="1"/>
              <a:t>advisor</a:t>
            </a:r>
            <a:r>
              <a:rPr lang="en-US" altLang="zh-CN" sz="2400"/>
              <a:t> </a:t>
            </a:r>
          </a:p>
          <a:p>
            <a:pPr lvl="1"/>
            <a:r>
              <a:rPr lang="en-US" altLang="zh-CN" sz="2400"/>
              <a:t>and a student is associated with at most one instructor via </a:t>
            </a:r>
            <a:r>
              <a:rPr lang="en-US" altLang="zh-CN" sz="2400" i="1"/>
              <a:t>advisor</a:t>
            </a:r>
            <a:endParaRPr lang="en-US" altLang="zh-CN" sz="2400"/>
          </a:p>
        </p:txBody>
      </p:sp>
      <p:pic>
        <p:nvPicPr>
          <p:cNvPr id="41988" name="Picture 5">
            <a:extLst>
              <a:ext uri="{FF2B5EF4-FFF2-40B4-BE49-F238E27FC236}">
                <a16:creationId xmlns:a16="http://schemas.microsoft.com/office/drawing/2014/main" id="{4C5F2D0B-9712-9CB5-37E7-8B7F00F61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18"/>
          <a:stretch>
            <a:fillRect/>
          </a:stretch>
        </p:blipFill>
        <p:spPr bwMode="auto">
          <a:xfrm>
            <a:off x="1250950" y="4364038"/>
            <a:ext cx="6586538" cy="173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C8C1C020-F84E-3885-2479-5139FD29AE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85788" y="1174750"/>
            <a:ext cx="7951787" cy="5329238"/>
          </a:xfrm>
        </p:spPr>
        <p:txBody>
          <a:bodyPr/>
          <a:lstStyle/>
          <a:p>
            <a:pPr eaLnBrk="1" hangingPunct="1"/>
            <a:r>
              <a:rPr lang="en-US" altLang="zh-TW" sz="2600"/>
              <a:t>Database Design and the E-R Model (Chapter 7)</a:t>
            </a:r>
          </a:p>
          <a:p>
            <a:pPr lvl="1" eaLnBrk="1" hangingPunct="1"/>
            <a:r>
              <a:rPr lang="en-US" altLang="zh-TW" sz="2000"/>
              <a:t>Database Design</a:t>
            </a:r>
          </a:p>
          <a:p>
            <a:pPr lvl="1" eaLnBrk="1" hangingPunct="1"/>
            <a:r>
              <a:rPr lang="en-US" altLang="zh-TW" sz="2000"/>
              <a:t>Using E-R Model</a:t>
            </a:r>
          </a:p>
          <a:p>
            <a:pPr eaLnBrk="1" hangingPunct="1"/>
            <a:r>
              <a:rPr lang="en-US" altLang="zh-TW" sz="2800"/>
              <a:t>Relational Database Design (Chapter 8)</a:t>
            </a:r>
          </a:p>
          <a:p>
            <a:pPr lvl="1" eaLnBrk="1" hangingPunct="1"/>
            <a:r>
              <a:rPr lang="en-US" altLang="zh-TW" sz="2000"/>
              <a:t>Logical Database Design</a:t>
            </a:r>
          </a:p>
          <a:p>
            <a:pPr lvl="1" eaLnBrk="1" hangingPunct="1"/>
            <a:r>
              <a:rPr lang="en-US" altLang="zh-TW" sz="2000"/>
              <a:t>Normalization</a:t>
            </a:r>
          </a:p>
          <a:p>
            <a:pPr eaLnBrk="1" hangingPunct="1"/>
            <a:r>
              <a:rPr lang="en-US" altLang="zh-TW" sz="2600"/>
              <a:t>Application Design and Development (chapter 9)</a:t>
            </a:r>
          </a:p>
          <a:p>
            <a:pPr lvl="1" eaLnBrk="1" hangingPunct="1"/>
            <a:r>
              <a:rPr lang="en-US" altLang="zh-TW" sz="2000"/>
              <a:t>User Interface</a:t>
            </a:r>
          </a:p>
          <a:p>
            <a:pPr lvl="1" eaLnBrk="1" hangingPunct="1"/>
            <a:r>
              <a:rPr lang="en-US" altLang="zh-TW" sz="2000"/>
              <a:t>Web Interface</a:t>
            </a:r>
          </a:p>
          <a:p>
            <a:pPr lvl="1" eaLnBrk="1" hangingPunct="1"/>
            <a:r>
              <a:rPr lang="en-US" altLang="zh-TW" sz="2000"/>
              <a:t>Authorization</a:t>
            </a:r>
          </a:p>
          <a:p>
            <a:pPr lvl="1" eaLnBrk="1" hangingPunct="1"/>
            <a:r>
              <a:rPr lang="en-US" altLang="zh-TW" sz="2000"/>
              <a:t>Security</a:t>
            </a:r>
          </a:p>
          <a:p>
            <a:pPr lvl="1" eaLnBrk="1" hangingPunct="1"/>
            <a:r>
              <a:rPr lang="en-US" altLang="zh-TW" sz="2000"/>
              <a:t>…</a:t>
            </a:r>
          </a:p>
        </p:txBody>
      </p:sp>
      <p:sp>
        <p:nvSpPr>
          <p:cNvPr id="19458" name="Rectangle 5">
            <a:extLst>
              <a:ext uri="{FF2B5EF4-FFF2-40B4-BE49-F238E27FC236}">
                <a16:creationId xmlns:a16="http://schemas.microsoft.com/office/drawing/2014/main" id="{6D247A5B-9FFD-BC7B-0B66-F664D8EC7B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1" lang="en-US" altLang="zh-TW" dirty="0"/>
              <a:t>PART 2: DATABASE DESIGN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0" name="Rectangle 2">
            <a:extLst>
              <a:ext uri="{FF2B5EF4-FFF2-40B4-BE49-F238E27FC236}">
                <a16:creationId xmlns:a16="http://schemas.microsoft.com/office/drawing/2014/main" id="{D93C7DF6-C910-80FC-5C2B-DDDA25B6EF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9150" y="95250"/>
            <a:ext cx="8077200" cy="609600"/>
          </a:xfrm>
        </p:spPr>
        <p:txBody>
          <a:bodyPr/>
          <a:lstStyle/>
          <a:p>
            <a:pPr>
              <a:defRPr/>
            </a:pPr>
            <a:r>
              <a:rPr kumimoji="1" lang="en-US">
                <a:ea typeface="+mj-ea"/>
              </a:rPr>
              <a:t>One-to-Many Relationship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0CD2A7D2-69BC-BA77-D52F-406B8E0008E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55663" y="1222375"/>
            <a:ext cx="7480300" cy="1852613"/>
          </a:xfrm>
        </p:spPr>
        <p:txBody>
          <a:bodyPr/>
          <a:lstStyle/>
          <a:p>
            <a:r>
              <a:rPr lang="en-US" altLang="zh-CN" sz="2400"/>
              <a:t>one-to-many relationship between an </a:t>
            </a:r>
            <a:r>
              <a:rPr lang="en-US" altLang="zh-CN" sz="2400" i="1"/>
              <a:t>instructor</a:t>
            </a:r>
            <a:r>
              <a:rPr lang="en-US" altLang="zh-CN" sz="2400"/>
              <a:t> and a </a:t>
            </a:r>
            <a:r>
              <a:rPr lang="en-US" altLang="zh-CN" sz="2400" i="1"/>
              <a:t>student</a:t>
            </a:r>
          </a:p>
          <a:p>
            <a:pPr lvl="1"/>
            <a:r>
              <a:rPr lang="en-US" altLang="zh-CN" sz="2400"/>
              <a:t> an instructor is associated with </a:t>
            </a:r>
            <a:r>
              <a:rPr lang="en-US" altLang="zh-CN" sz="2400">
                <a:solidFill>
                  <a:srgbClr val="FF0000"/>
                </a:solidFill>
              </a:rPr>
              <a:t>several (including 0) students  </a:t>
            </a:r>
            <a:r>
              <a:rPr lang="en-US" altLang="zh-CN" sz="2400"/>
              <a:t>via </a:t>
            </a:r>
            <a:r>
              <a:rPr lang="en-US" altLang="zh-CN" sz="2400" i="1"/>
              <a:t>advisor </a:t>
            </a:r>
          </a:p>
          <a:p>
            <a:pPr lvl="1"/>
            <a:r>
              <a:rPr lang="en-US" altLang="zh-CN" sz="2400"/>
              <a:t>a student is associated with at most one instructor via advisor</a:t>
            </a:r>
          </a:p>
        </p:txBody>
      </p:sp>
      <p:pic>
        <p:nvPicPr>
          <p:cNvPr id="44036" name="Picture 5">
            <a:extLst>
              <a:ext uri="{FF2B5EF4-FFF2-40B4-BE49-F238E27FC236}">
                <a16:creationId xmlns:a16="http://schemas.microsoft.com/office/drawing/2014/main" id="{73AC6C50-B326-4BE7-7EDE-790209409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59" b="44698"/>
          <a:stretch>
            <a:fillRect/>
          </a:stretch>
        </p:blipFill>
        <p:spPr bwMode="auto">
          <a:xfrm>
            <a:off x="1646238" y="4067175"/>
            <a:ext cx="6423025" cy="186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8" name="Rectangle 2">
            <a:extLst>
              <a:ext uri="{FF2B5EF4-FFF2-40B4-BE49-F238E27FC236}">
                <a16:creationId xmlns:a16="http://schemas.microsoft.com/office/drawing/2014/main" id="{A6235DE1-4317-95A8-0463-81F9AD0E7A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12763" y="238125"/>
            <a:ext cx="8113712" cy="457200"/>
          </a:xfrm>
        </p:spPr>
        <p:txBody>
          <a:bodyPr/>
          <a:lstStyle/>
          <a:p>
            <a:pPr>
              <a:defRPr/>
            </a:pPr>
            <a:r>
              <a:rPr kumimoji="1" lang="en-US">
                <a:ea typeface="+mj-ea"/>
              </a:rPr>
              <a:t>Many-to-One Relationships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7134AC4F-27FB-B5F0-DDBC-BC6153F30D1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55663" y="1222375"/>
            <a:ext cx="7310437" cy="1814513"/>
          </a:xfrm>
        </p:spPr>
        <p:txBody>
          <a:bodyPr/>
          <a:lstStyle/>
          <a:p>
            <a:r>
              <a:rPr lang="en-US" altLang="zh-CN" sz="2400"/>
              <a:t>In a many-to-one relationship between an </a:t>
            </a:r>
            <a:r>
              <a:rPr lang="en-US" altLang="zh-CN" sz="2400" i="1"/>
              <a:t>instructor</a:t>
            </a:r>
            <a:r>
              <a:rPr lang="en-US" altLang="zh-CN" sz="2400"/>
              <a:t> and a </a:t>
            </a:r>
            <a:r>
              <a:rPr lang="en-US" altLang="zh-CN" sz="2400" i="1"/>
              <a:t>student, </a:t>
            </a:r>
          </a:p>
          <a:p>
            <a:pPr lvl="1"/>
            <a:r>
              <a:rPr lang="en-US" altLang="zh-CN" sz="2400"/>
              <a:t>an instructor</a:t>
            </a:r>
            <a:r>
              <a:rPr lang="en-US" altLang="zh-CN" sz="2400" i="1"/>
              <a:t> </a:t>
            </a:r>
            <a:r>
              <a:rPr lang="en-US" altLang="zh-CN" sz="2400"/>
              <a:t> is associated with at most one student via </a:t>
            </a:r>
            <a:r>
              <a:rPr lang="en-US" altLang="zh-CN" sz="2400" i="1"/>
              <a:t>advisor</a:t>
            </a:r>
            <a:r>
              <a:rPr lang="en-US" altLang="zh-CN" sz="2400"/>
              <a:t>, </a:t>
            </a:r>
          </a:p>
          <a:p>
            <a:pPr lvl="1"/>
            <a:r>
              <a:rPr lang="en-US" altLang="zh-CN" sz="2400"/>
              <a:t>and a student is associated with several (including 0) instructors via </a:t>
            </a:r>
            <a:r>
              <a:rPr lang="en-US" altLang="zh-CN" sz="2400" i="1"/>
              <a:t>advisor</a:t>
            </a:r>
          </a:p>
        </p:txBody>
      </p:sp>
      <p:pic>
        <p:nvPicPr>
          <p:cNvPr id="46084" name="Picture 5">
            <a:extLst>
              <a:ext uri="{FF2B5EF4-FFF2-40B4-BE49-F238E27FC236}">
                <a16:creationId xmlns:a16="http://schemas.microsoft.com/office/drawing/2014/main" id="{3106AA1D-BA94-6B9F-13F0-949B05A6B93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64" b="6378"/>
          <a:stretch>
            <a:fillRect/>
          </a:stretch>
        </p:blipFill>
        <p:spPr bwMode="auto">
          <a:xfrm>
            <a:off x="1460500" y="4211638"/>
            <a:ext cx="6583363" cy="203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3" name="Line 6">
            <a:extLst>
              <a:ext uri="{FF2B5EF4-FFF2-40B4-BE49-F238E27FC236}">
                <a16:creationId xmlns:a16="http://schemas.microsoft.com/office/drawing/2014/main" id="{025C2006-C033-F231-7A1E-C009FA89A932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8575" y="5262563"/>
            <a:ext cx="2286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zh-CN" altLang="en-US">
              <a:latin typeface="Helvetica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Rectangle 2">
            <a:extLst>
              <a:ext uri="{FF2B5EF4-FFF2-40B4-BE49-F238E27FC236}">
                <a16:creationId xmlns:a16="http://schemas.microsoft.com/office/drawing/2014/main" id="{311F50A3-15E0-C044-F88C-26B6EE679B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en-US">
                <a:ea typeface="+mj-ea"/>
              </a:rPr>
              <a:t>Many-to-Many Relationship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7D0B5EF2-6096-91F3-453D-62C5A36E752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4388" y="1093788"/>
            <a:ext cx="7029450" cy="1546225"/>
          </a:xfrm>
        </p:spPr>
        <p:txBody>
          <a:bodyPr/>
          <a:lstStyle/>
          <a:p>
            <a:r>
              <a:rPr lang="en-US" altLang="zh-CN" sz="2400"/>
              <a:t>An instructor is associated with several (possibly 0) students via </a:t>
            </a:r>
            <a:r>
              <a:rPr lang="en-US" altLang="zh-CN" sz="2400" i="1"/>
              <a:t>advisor</a:t>
            </a:r>
          </a:p>
          <a:p>
            <a:r>
              <a:rPr lang="en-US" altLang="zh-CN" sz="2400"/>
              <a:t>A student is associated with several (possibly 0) instructors via </a:t>
            </a:r>
            <a:r>
              <a:rPr lang="en-US" altLang="zh-CN" sz="2400" i="1"/>
              <a:t>advisor</a:t>
            </a:r>
            <a:r>
              <a:rPr lang="en-US" altLang="zh-CN" sz="2400"/>
              <a:t> </a:t>
            </a:r>
          </a:p>
        </p:txBody>
      </p:sp>
      <p:pic>
        <p:nvPicPr>
          <p:cNvPr id="48132" name="Picture 6">
            <a:extLst>
              <a:ext uri="{FF2B5EF4-FFF2-40B4-BE49-F238E27FC236}">
                <a16:creationId xmlns:a16="http://schemas.microsoft.com/office/drawing/2014/main" id="{57C4CBA6-C3A9-CF82-8C4C-946C298B9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163" y="4451350"/>
            <a:ext cx="6765925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642DD3-3109-C57A-12BE-2E3D2008A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en-US" altLang="zh-CN" dirty="0"/>
              <a:t>7.3.2 </a:t>
            </a:r>
            <a:r>
              <a:rPr kumimoji="1" lang="en-US" altLang="zh-CN" dirty="0">
                <a:effectLst/>
              </a:rPr>
              <a:t>Participation Constraints</a:t>
            </a: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50179" name="矩形 2">
            <a:extLst>
              <a:ext uri="{FF2B5EF4-FFF2-40B4-BE49-F238E27FC236}">
                <a16:creationId xmlns:a16="http://schemas.microsoft.com/office/drawing/2014/main" id="{E3156CA9-114E-F911-49B9-05EF4B377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563" y="1481138"/>
            <a:ext cx="7480300" cy="273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>
                <a:srgbClr val="C00000"/>
              </a:buClr>
              <a:buSzTx/>
              <a:buFont typeface="Wingdings" panose="05000000000000000000" pitchFamily="2" charset="2"/>
              <a:buChar char="p"/>
            </a:pPr>
            <a:r>
              <a:rPr lang="en-US" altLang="zh-CN" sz="1600"/>
              <a:t>The participation of an entity set E in a relationship set R is said to be </a:t>
            </a:r>
            <a:r>
              <a:rPr lang="en-US" altLang="zh-CN" sz="1600" b="1"/>
              <a:t>total</a:t>
            </a:r>
            <a:r>
              <a:rPr lang="en-US" altLang="zh-CN" sz="1600"/>
              <a:t> if every entity in E participates in at least one relationship in R. </a:t>
            </a:r>
            <a:r>
              <a:rPr lang="zh-CN" altLang="en-US" sz="1600"/>
              <a:t>（</a:t>
            </a:r>
            <a:r>
              <a:rPr lang="zh-CN" altLang="en-US" sz="1200"/>
              <a:t>实体集每个实体都参与到联系集</a:t>
            </a:r>
            <a:r>
              <a:rPr lang="en-US" altLang="zh-CN" sz="1200"/>
              <a:t>R</a:t>
            </a:r>
            <a:r>
              <a:rPr lang="zh-CN" altLang="en-US" sz="1200"/>
              <a:t>的至少一个联系中</a:t>
            </a:r>
            <a:r>
              <a:rPr lang="zh-CN" altLang="en-US" sz="1600"/>
              <a:t>）</a:t>
            </a:r>
            <a:endParaRPr lang="en-US" altLang="zh-CN" sz="1600"/>
          </a:p>
          <a:p>
            <a:pPr>
              <a:spcBef>
                <a:spcPct val="0"/>
              </a:spcBef>
              <a:buClr>
                <a:srgbClr val="C00000"/>
              </a:buClr>
              <a:buSzTx/>
              <a:buFont typeface="Wingdings" panose="05000000000000000000" pitchFamily="2" charset="2"/>
              <a:buChar char="p"/>
            </a:pPr>
            <a:endParaRPr lang="en-US" altLang="zh-CN" sz="1600"/>
          </a:p>
          <a:p>
            <a:pPr>
              <a:spcBef>
                <a:spcPct val="0"/>
              </a:spcBef>
              <a:buClr>
                <a:srgbClr val="C00000"/>
              </a:buClr>
              <a:buSzTx/>
              <a:buFont typeface="Wingdings" panose="05000000000000000000" pitchFamily="2" charset="2"/>
              <a:buChar char="p"/>
            </a:pPr>
            <a:r>
              <a:rPr lang="en-US" altLang="zh-CN" sz="1600"/>
              <a:t>If only some entities in </a:t>
            </a:r>
            <a:r>
              <a:rPr lang="en-US" altLang="zh-CN" sz="1600" i="1"/>
              <a:t>E </a:t>
            </a:r>
            <a:r>
              <a:rPr lang="en-US" altLang="zh-CN" sz="1600"/>
              <a:t>participate in relationships in </a:t>
            </a:r>
            <a:r>
              <a:rPr lang="en-US" altLang="zh-CN" sz="1600" i="1"/>
              <a:t>R</a:t>
            </a:r>
            <a:r>
              <a:rPr lang="en-US" altLang="zh-CN" sz="1600"/>
              <a:t>, the participation of entity set </a:t>
            </a:r>
            <a:r>
              <a:rPr lang="en-US" altLang="zh-CN" sz="1600" i="1"/>
              <a:t>E </a:t>
            </a:r>
            <a:r>
              <a:rPr lang="en-US" altLang="zh-CN" sz="1600"/>
              <a:t>in relationship </a:t>
            </a:r>
            <a:r>
              <a:rPr lang="en-US" altLang="zh-CN" sz="1600" i="1"/>
              <a:t>R </a:t>
            </a:r>
            <a:r>
              <a:rPr lang="en-US" altLang="zh-CN" sz="1600"/>
              <a:t>is said to be </a:t>
            </a:r>
            <a:r>
              <a:rPr lang="en-US" altLang="zh-CN" sz="1600" b="1"/>
              <a:t>partial</a:t>
            </a:r>
            <a:r>
              <a:rPr lang="en-US" altLang="zh-CN" sz="1600"/>
              <a:t>. </a:t>
            </a:r>
            <a:r>
              <a:rPr lang="zh-CN" altLang="en-US" sz="1200"/>
              <a:t>（实体集部分实体都参与到联系集</a:t>
            </a:r>
            <a:r>
              <a:rPr lang="en-US" altLang="zh-CN" sz="1200"/>
              <a:t>R</a:t>
            </a:r>
            <a:r>
              <a:rPr lang="zh-CN" altLang="en-US" sz="1200"/>
              <a:t>的至少一个联系中）</a:t>
            </a:r>
            <a:endParaRPr lang="en-US" altLang="zh-CN" sz="1200"/>
          </a:p>
          <a:p>
            <a:pPr>
              <a:spcBef>
                <a:spcPct val="0"/>
              </a:spcBef>
              <a:buClr>
                <a:srgbClr val="C00000"/>
              </a:buClr>
              <a:buSzTx/>
              <a:buFont typeface="Wingdings" panose="05000000000000000000" pitchFamily="2" charset="2"/>
              <a:buChar char="p"/>
            </a:pPr>
            <a:endParaRPr lang="en-US" altLang="zh-CN" sz="1600"/>
          </a:p>
          <a:p>
            <a:pPr>
              <a:spcBef>
                <a:spcPct val="0"/>
              </a:spcBef>
              <a:buClr>
                <a:srgbClr val="C00000"/>
              </a:buClr>
              <a:buSzTx/>
              <a:buFont typeface="Wingdings" panose="05000000000000000000" pitchFamily="2" charset="2"/>
              <a:buChar char="p"/>
            </a:pPr>
            <a:r>
              <a:rPr lang="en-US" altLang="zh-CN" sz="1600"/>
              <a:t>In Figure 7.5a, the participation of </a:t>
            </a:r>
            <a:r>
              <a:rPr lang="en-US" altLang="zh-CN" sz="1600" i="1"/>
              <a:t>B </a:t>
            </a:r>
            <a:r>
              <a:rPr lang="en-US" altLang="zh-CN" sz="1600"/>
              <a:t>in the relationship set is </a:t>
            </a:r>
            <a:r>
              <a:rPr lang="en-US" altLang="zh-CN" sz="1600" b="1"/>
              <a:t>total</a:t>
            </a:r>
            <a:r>
              <a:rPr lang="en-US" altLang="zh-CN" sz="1600"/>
              <a:t> while the participation of </a:t>
            </a:r>
            <a:r>
              <a:rPr lang="en-US" altLang="zh-CN" sz="1600" i="1"/>
              <a:t>A </a:t>
            </a:r>
            <a:r>
              <a:rPr lang="en-US" altLang="zh-CN" sz="1600"/>
              <a:t>in the relationship set is </a:t>
            </a:r>
            <a:r>
              <a:rPr lang="en-US" altLang="zh-CN" sz="1600" b="1"/>
              <a:t>partial</a:t>
            </a:r>
            <a:r>
              <a:rPr lang="en-US" altLang="zh-CN" sz="1600"/>
              <a:t>. In Figure 7.5b, the participation of both </a:t>
            </a:r>
            <a:r>
              <a:rPr lang="en-US" altLang="zh-CN" sz="1600" i="1"/>
              <a:t>A </a:t>
            </a:r>
            <a:r>
              <a:rPr lang="en-US" altLang="zh-CN" sz="1600"/>
              <a:t>and </a:t>
            </a:r>
            <a:r>
              <a:rPr lang="en-US" altLang="zh-CN" sz="1600" i="1"/>
              <a:t>B </a:t>
            </a:r>
            <a:r>
              <a:rPr lang="en-US" altLang="zh-CN" sz="1600"/>
              <a:t>in the relationship set are total. </a:t>
            </a:r>
            <a:endParaRPr lang="zh-CN" altLang="en-US" sz="1600"/>
          </a:p>
        </p:txBody>
      </p:sp>
      <p:pic>
        <p:nvPicPr>
          <p:cNvPr id="50180" name="图片 3">
            <a:extLst>
              <a:ext uri="{FF2B5EF4-FFF2-40B4-BE49-F238E27FC236}">
                <a16:creationId xmlns:a16="http://schemas.microsoft.com/office/drawing/2014/main" id="{347E30AF-4B25-6F3B-4B5F-158BD7AD8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325" y="4491038"/>
            <a:ext cx="4056063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2">
            <a:extLst>
              <a:ext uri="{FF2B5EF4-FFF2-40B4-BE49-F238E27FC236}">
                <a16:creationId xmlns:a16="http://schemas.microsoft.com/office/drawing/2014/main" id="{53685882-EB69-9787-47EB-B06D653BCF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en-US" altLang="zh-CN" dirty="0"/>
              <a:t>7.3.3 </a:t>
            </a:r>
            <a:r>
              <a:rPr kumimoji="1" lang="en-US" dirty="0">
                <a:ea typeface="+mj-ea"/>
              </a:rPr>
              <a:t>Keys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40C452FD-FB50-31E4-86B9-3F58C1B3D0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55663" y="1222375"/>
            <a:ext cx="7715250" cy="4965700"/>
          </a:xfrm>
        </p:spPr>
        <p:txBody>
          <a:bodyPr/>
          <a:lstStyle/>
          <a:p>
            <a:r>
              <a:rPr lang="en-US" altLang="zh-CN" sz="2000"/>
              <a:t>We must have a way to specify how entities within a given entity set are distinguished. (</a:t>
            </a:r>
            <a:r>
              <a:rPr lang="zh-CN" altLang="en-US" sz="2000"/>
              <a:t>区分</a:t>
            </a:r>
            <a:r>
              <a:rPr lang="en-US" altLang="zh-CN" sz="2000"/>
              <a:t>)</a:t>
            </a:r>
            <a:br>
              <a:rPr lang="en-US" altLang="zh-CN" sz="2000"/>
            </a:br>
            <a:endParaRPr lang="en-US" altLang="zh-CN" sz="2000"/>
          </a:p>
          <a:p>
            <a:r>
              <a:rPr lang="en-US" altLang="zh-CN" sz="2000"/>
              <a:t>A </a:t>
            </a:r>
            <a:r>
              <a:rPr lang="en-US" altLang="zh-CN" sz="2000" b="1">
                <a:solidFill>
                  <a:srgbClr val="000099"/>
                </a:solidFill>
              </a:rPr>
              <a:t>super key</a:t>
            </a:r>
            <a:r>
              <a:rPr lang="en-US" altLang="zh-CN" sz="2000"/>
              <a:t> of an entity set is a set of one or more attributes whose values uniquely determine each entity.</a:t>
            </a:r>
          </a:p>
          <a:p>
            <a:r>
              <a:rPr lang="en-US" altLang="zh-CN" sz="2000"/>
              <a:t>A </a:t>
            </a:r>
            <a:r>
              <a:rPr lang="en-US" altLang="zh-CN" sz="2000" b="1">
                <a:solidFill>
                  <a:srgbClr val="000099"/>
                </a:solidFill>
              </a:rPr>
              <a:t>candidate key</a:t>
            </a:r>
            <a:r>
              <a:rPr lang="en-US" altLang="zh-CN" sz="2000"/>
              <a:t> of an entity set is a </a:t>
            </a:r>
            <a:r>
              <a:rPr lang="en-US" altLang="zh-CN" sz="2000" b="1"/>
              <a:t>minimal super key</a:t>
            </a:r>
          </a:p>
          <a:p>
            <a:pPr lvl="1"/>
            <a:r>
              <a:rPr lang="en-US" altLang="zh-CN" sz="2000" i="1"/>
              <a:t>ID</a:t>
            </a:r>
            <a:r>
              <a:rPr lang="en-US" altLang="zh-CN" sz="2000"/>
              <a:t> is candidate key of </a:t>
            </a:r>
            <a:r>
              <a:rPr lang="en-US" altLang="zh-CN" sz="2000" i="1"/>
              <a:t>instructor</a:t>
            </a:r>
            <a:endParaRPr lang="en-US" altLang="zh-CN" sz="2000"/>
          </a:p>
          <a:p>
            <a:pPr lvl="1"/>
            <a:r>
              <a:rPr lang="en-US" altLang="zh-CN" sz="2000" i="1"/>
              <a:t>course_id</a:t>
            </a:r>
            <a:r>
              <a:rPr lang="en-US" altLang="zh-CN" sz="2000"/>
              <a:t> is candidate key of </a:t>
            </a:r>
            <a:r>
              <a:rPr lang="en-US" altLang="zh-CN" sz="2000" i="1"/>
              <a:t>course</a:t>
            </a:r>
            <a:endParaRPr lang="en-US" altLang="zh-CN" sz="2000"/>
          </a:p>
          <a:p>
            <a:r>
              <a:rPr lang="en-US" altLang="zh-CN" sz="2000"/>
              <a:t>Although several candidate keys may exist, one of the candidate keys is selected to be the </a:t>
            </a:r>
            <a:r>
              <a:rPr lang="en-US" altLang="zh-CN" sz="2000" b="1">
                <a:solidFill>
                  <a:srgbClr val="000099"/>
                </a:solidFill>
              </a:rPr>
              <a:t>primary key</a:t>
            </a:r>
            <a:r>
              <a:rPr lang="en-US" altLang="zh-CN" sz="2000"/>
              <a:t>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2">
            <a:extLst>
              <a:ext uri="{FF2B5EF4-FFF2-40B4-BE49-F238E27FC236}">
                <a16:creationId xmlns:a16="http://schemas.microsoft.com/office/drawing/2014/main" id="{C818BF06-70BE-A3E0-AB69-41EB611405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en-US" dirty="0">
                <a:ea typeface="+mj-ea"/>
              </a:rPr>
              <a:t>Keys for Relationship Sets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984F46E7-5076-A4AA-F782-628AD982AB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55663" y="1222375"/>
            <a:ext cx="7631112" cy="4876800"/>
          </a:xfrm>
        </p:spPr>
        <p:txBody>
          <a:bodyPr/>
          <a:lstStyle/>
          <a:p>
            <a:r>
              <a:rPr lang="en-US" altLang="zh-CN" sz="2000"/>
              <a:t>The combination of primary keys of the participating entity sets forms </a:t>
            </a:r>
            <a:r>
              <a:rPr lang="en-US" altLang="zh-CN" sz="2000" b="1">
                <a:solidFill>
                  <a:srgbClr val="FF0000"/>
                </a:solidFill>
              </a:rPr>
              <a:t>a super key of a relationship set</a:t>
            </a:r>
            <a:r>
              <a:rPr lang="zh-CN" altLang="en-US" sz="2000" b="1">
                <a:solidFill>
                  <a:srgbClr val="FF0000"/>
                </a:solidFill>
              </a:rPr>
              <a:t>（联系集）</a:t>
            </a:r>
            <a:r>
              <a:rPr lang="en-US" altLang="zh-CN" sz="2000"/>
              <a:t>.</a:t>
            </a:r>
          </a:p>
          <a:p>
            <a:pPr lvl="1"/>
            <a:r>
              <a:rPr lang="en-US" altLang="zh-CN" sz="2000"/>
              <a:t>(</a:t>
            </a:r>
            <a:r>
              <a:rPr lang="en-US" altLang="zh-CN" sz="2000" i="1"/>
              <a:t>s_id, i_id</a:t>
            </a:r>
            <a:r>
              <a:rPr lang="en-US" altLang="zh-CN" sz="2000"/>
              <a:t>) is the super key of </a:t>
            </a:r>
            <a:r>
              <a:rPr lang="en-US" altLang="zh-CN" sz="2000" i="1"/>
              <a:t>advisor</a:t>
            </a:r>
          </a:p>
          <a:p>
            <a:r>
              <a:rPr lang="en-US" altLang="zh-CN" sz="2000"/>
              <a:t>Must consider the mapping cardinality</a:t>
            </a:r>
            <a:r>
              <a:rPr lang="en-US" altLang="zh-CN" sz="2000" b="1" i="1">
                <a:solidFill>
                  <a:srgbClr val="000099"/>
                </a:solidFill>
              </a:rPr>
              <a:t>(</a:t>
            </a:r>
            <a:r>
              <a:rPr lang="zh-CN" altLang="en-US" sz="2000" b="1" i="1">
                <a:solidFill>
                  <a:srgbClr val="000099"/>
                </a:solidFill>
              </a:rPr>
              <a:t>映射基数</a:t>
            </a:r>
            <a:r>
              <a:rPr lang="en-US" altLang="zh-CN" sz="2000" b="1" i="1">
                <a:solidFill>
                  <a:srgbClr val="000099"/>
                </a:solidFill>
              </a:rPr>
              <a:t>) </a:t>
            </a:r>
            <a:r>
              <a:rPr lang="en-US" altLang="zh-CN" sz="2000"/>
              <a:t>of the relationship set when deciding what are the candidate keys </a:t>
            </a:r>
          </a:p>
          <a:p>
            <a:r>
              <a:rPr lang="en-US" altLang="zh-CN" sz="2000"/>
              <a:t>Need to consider semantics</a:t>
            </a:r>
            <a:r>
              <a:rPr lang="zh-CN" altLang="en-US" sz="2000" b="1" i="1">
                <a:solidFill>
                  <a:srgbClr val="000099"/>
                </a:solidFill>
              </a:rPr>
              <a:t>（语义）</a:t>
            </a:r>
            <a:r>
              <a:rPr lang="en-US" altLang="zh-CN" sz="2000" b="1" i="1">
                <a:solidFill>
                  <a:srgbClr val="000099"/>
                </a:solidFill>
              </a:rPr>
              <a:t> </a:t>
            </a:r>
            <a:r>
              <a:rPr lang="en-US" altLang="zh-CN" sz="2000"/>
              <a:t>of relationship set in selecting the </a:t>
            </a:r>
            <a:r>
              <a:rPr lang="en-US" altLang="zh-CN" sz="2000" i="1"/>
              <a:t>primary key  </a:t>
            </a:r>
            <a:r>
              <a:rPr lang="en-US" altLang="zh-CN" sz="2000"/>
              <a:t>in case of more than one candidate key</a:t>
            </a:r>
          </a:p>
          <a:p>
            <a:pPr lvl="1"/>
            <a:r>
              <a:rPr lang="en-US" altLang="zh-CN" sz="1200">
                <a:solidFill>
                  <a:srgbClr val="FF0000"/>
                </a:solidFill>
              </a:rPr>
              <a:t>many-to-many</a:t>
            </a:r>
            <a:r>
              <a:rPr lang="en-US" altLang="zh-CN" sz="1200"/>
              <a:t>. Then the primary key of </a:t>
            </a:r>
            <a:r>
              <a:rPr lang="en-US" altLang="zh-CN" sz="1200" i="1"/>
              <a:t>advisor </a:t>
            </a:r>
            <a:r>
              <a:rPr lang="en-US" altLang="zh-CN" sz="1200"/>
              <a:t>consists of the </a:t>
            </a:r>
            <a:r>
              <a:rPr lang="en-US" altLang="zh-CN" sz="1200">
                <a:solidFill>
                  <a:srgbClr val="FF0000"/>
                </a:solidFill>
              </a:rPr>
              <a:t>union</a:t>
            </a:r>
            <a:r>
              <a:rPr lang="en-US" altLang="zh-CN" sz="1200"/>
              <a:t> of the primary keys of </a:t>
            </a:r>
            <a:r>
              <a:rPr lang="en-US" altLang="zh-CN" sz="1200" i="1"/>
              <a:t>instructor </a:t>
            </a:r>
            <a:r>
              <a:rPr lang="en-US" altLang="zh-CN" sz="1200"/>
              <a:t>and </a:t>
            </a:r>
            <a:r>
              <a:rPr lang="en-US" altLang="zh-CN" sz="1200" i="1"/>
              <a:t>student</a:t>
            </a:r>
            <a:r>
              <a:rPr lang="en-US" altLang="zh-CN" sz="1200"/>
              <a:t>. </a:t>
            </a:r>
          </a:p>
          <a:p>
            <a:pPr lvl="1"/>
            <a:r>
              <a:rPr lang="en-US" altLang="zh-CN" sz="1200">
                <a:solidFill>
                  <a:srgbClr val="FF0000"/>
                </a:solidFill>
              </a:rPr>
              <a:t>many-to-one from </a:t>
            </a:r>
            <a:r>
              <a:rPr lang="en-US" altLang="zh-CN" sz="1200" i="1">
                <a:solidFill>
                  <a:srgbClr val="FF0000"/>
                </a:solidFill>
              </a:rPr>
              <a:t>student </a:t>
            </a:r>
            <a:r>
              <a:rPr lang="en-US" altLang="zh-CN" sz="1200">
                <a:solidFill>
                  <a:srgbClr val="FF0000"/>
                </a:solidFill>
              </a:rPr>
              <a:t>to </a:t>
            </a:r>
            <a:r>
              <a:rPr lang="en-US" altLang="zh-CN" sz="1200" i="1">
                <a:solidFill>
                  <a:srgbClr val="FF0000"/>
                </a:solidFill>
              </a:rPr>
              <a:t>instructor </a:t>
            </a:r>
            <a:r>
              <a:rPr lang="en-US" altLang="zh-CN" sz="1200"/>
              <a:t>— that is, each student can have at most one advisor—then the primary key of </a:t>
            </a:r>
            <a:r>
              <a:rPr lang="en-US" altLang="zh-CN" sz="1200" i="1"/>
              <a:t>advisor </a:t>
            </a:r>
            <a:r>
              <a:rPr lang="en-US" altLang="zh-CN" sz="1200"/>
              <a:t>is simply the primary key of </a:t>
            </a:r>
            <a:r>
              <a:rPr lang="en-US" altLang="zh-CN" sz="1200" i="1">
                <a:solidFill>
                  <a:srgbClr val="FF0000"/>
                </a:solidFill>
              </a:rPr>
              <a:t>student</a:t>
            </a:r>
            <a:r>
              <a:rPr lang="en-US" altLang="zh-CN" sz="1200"/>
              <a:t>.</a:t>
            </a:r>
          </a:p>
          <a:p>
            <a:pPr lvl="1"/>
            <a:r>
              <a:rPr lang="en-US" altLang="zh-CN" sz="1200"/>
              <a:t>if an instructor can advise only one student— that is, if the </a:t>
            </a:r>
            <a:r>
              <a:rPr lang="en-US" altLang="zh-CN" sz="1200" i="1"/>
              <a:t>advisor </a:t>
            </a:r>
            <a:r>
              <a:rPr lang="en-US" altLang="zh-CN" sz="1200"/>
              <a:t>relationship is </a:t>
            </a:r>
            <a:r>
              <a:rPr lang="en-US" altLang="zh-CN" sz="1200">
                <a:solidFill>
                  <a:srgbClr val="FF0000"/>
                </a:solidFill>
              </a:rPr>
              <a:t>many-to-one from </a:t>
            </a:r>
            <a:r>
              <a:rPr lang="en-US" altLang="zh-CN" sz="1200" i="1">
                <a:solidFill>
                  <a:srgbClr val="FF0000"/>
                </a:solidFill>
              </a:rPr>
              <a:t>instructor </a:t>
            </a:r>
            <a:r>
              <a:rPr lang="en-US" altLang="zh-CN" sz="1200">
                <a:solidFill>
                  <a:srgbClr val="FF0000"/>
                </a:solidFill>
              </a:rPr>
              <a:t>to </a:t>
            </a:r>
            <a:r>
              <a:rPr lang="en-US" altLang="zh-CN" sz="1200" i="1">
                <a:solidFill>
                  <a:srgbClr val="FF0000"/>
                </a:solidFill>
              </a:rPr>
              <a:t>student </a:t>
            </a:r>
            <a:r>
              <a:rPr lang="en-US" altLang="zh-CN" sz="1200"/>
              <a:t>— then the primary key of </a:t>
            </a:r>
            <a:r>
              <a:rPr lang="en-US" altLang="zh-CN" sz="1200" i="1"/>
              <a:t>advisor </a:t>
            </a:r>
            <a:r>
              <a:rPr lang="en-US" altLang="zh-CN" sz="1200"/>
              <a:t>is simply the primary key of </a:t>
            </a:r>
            <a:r>
              <a:rPr lang="en-US" altLang="zh-CN" sz="1200" i="1">
                <a:solidFill>
                  <a:srgbClr val="FF0000"/>
                </a:solidFill>
              </a:rPr>
              <a:t>instructor</a:t>
            </a:r>
            <a:r>
              <a:rPr lang="en-US" altLang="zh-CN" sz="1200"/>
              <a:t>. </a:t>
            </a:r>
          </a:p>
          <a:p>
            <a:pPr lvl="1"/>
            <a:r>
              <a:rPr lang="en-US" altLang="zh-CN" sz="1200">
                <a:solidFill>
                  <a:srgbClr val="FF0000"/>
                </a:solidFill>
              </a:rPr>
              <a:t>one-to-one</a:t>
            </a:r>
            <a:r>
              <a:rPr lang="en-US" altLang="zh-CN" sz="1200"/>
              <a:t> relationships either candidate key can be used as the primary key. </a:t>
            </a:r>
            <a:br>
              <a:rPr lang="en-US" altLang="zh-CN" sz="1200"/>
            </a:br>
            <a:endParaRPr lang="en-US" altLang="zh-CN" sz="1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D2DCD8-D6FC-98B9-98DD-DE0676506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en-US" altLang="zh-CN" sz="2400" dirty="0"/>
              <a:t>7.4 Removing Redundant Attributes in Entity Sets </a:t>
            </a:r>
            <a:endParaRPr kumimoji="1" lang="zh-CN" altLang="en-US" sz="2400" dirty="0"/>
          </a:p>
        </p:txBody>
      </p:sp>
      <p:sp>
        <p:nvSpPr>
          <p:cNvPr id="58371" name="内容占位符 2">
            <a:extLst>
              <a:ext uri="{FF2B5EF4-FFF2-40B4-BE49-F238E27FC236}">
                <a16:creationId xmlns:a16="http://schemas.microsoft.com/office/drawing/2014/main" id="{44A4AC14-5F2C-28F9-D88D-A82F71C3282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4388" y="1093788"/>
            <a:ext cx="8164512" cy="5229225"/>
          </a:xfrm>
        </p:spPr>
        <p:txBody>
          <a:bodyPr/>
          <a:lstStyle/>
          <a:p>
            <a:pPr>
              <a:defRPr/>
            </a:pPr>
            <a:r>
              <a:rPr lang="en-US" altLang="zh-CN" sz="2000" dirty="0"/>
              <a:t>Once </a:t>
            </a:r>
            <a:r>
              <a:rPr lang="en-US" altLang="zh-CN" sz="2000" dirty="0">
                <a:solidFill>
                  <a:srgbClr val="FF0000"/>
                </a:solidFill>
              </a:rPr>
              <a:t>the entities and their corresponding attributes </a:t>
            </a:r>
            <a:r>
              <a:rPr lang="en-US" altLang="zh-CN" sz="2000" dirty="0"/>
              <a:t>are chosen, the </a:t>
            </a:r>
            <a:r>
              <a:rPr lang="en-US" altLang="zh-CN" sz="2000" dirty="0">
                <a:solidFill>
                  <a:srgbClr val="FF0000"/>
                </a:solidFill>
              </a:rPr>
              <a:t>relationship sets </a:t>
            </a:r>
            <a:r>
              <a:rPr lang="en-US" altLang="zh-CN" sz="2000" dirty="0"/>
              <a:t>among the various entities are formed. (</a:t>
            </a:r>
            <a:r>
              <a:rPr lang="zh-CN" altLang="en-US" sz="2000" dirty="0"/>
              <a:t>一旦选择好实体及属性，关系即确定</a:t>
            </a:r>
            <a:r>
              <a:rPr lang="en-US" altLang="zh-CN" sz="2000" dirty="0"/>
              <a:t>)</a:t>
            </a:r>
            <a:br>
              <a:rPr lang="en-US" altLang="zh-CN" sz="2000" dirty="0"/>
            </a:br>
            <a:r>
              <a:rPr lang="en-US" altLang="zh-CN" sz="1050" dirty="0"/>
              <a:t>These relationship sets may result in a situation where attributes in the various entity sets are redundant and need to be removed from the original entity sets. (</a:t>
            </a:r>
            <a:r>
              <a:rPr lang="zh-CN" altLang="en-US" sz="1050" dirty="0"/>
              <a:t>可能会出现属性冗余</a:t>
            </a:r>
            <a:r>
              <a:rPr lang="en-US" altLang="zh-CN" sz="1050" dirty="0"/>
              <a:t>)</a:t>
            </a:r>
          </a:p>
          <a:p>
            <a:pPr>
              <a:defRPr/>
            </a:pPr>
            <a:r>
              <a:rPr lang="en-US" altLang="zh-CN" sz="1050" dirty="0"/>
              <a:t>Example:</a:t>
            </a:r>
          </a:p>
          <a:p>
            <a:pPr>
              <a:defRPr/>
            </a:pPr>
            <a:endParaRPr lang="en-US" altLang="zh-CN" sz="1400" dirty="0"/>
          </a:p>
          <a:p>
            <a:pPr>
              <a:defRPr/>
            </a:pPr>
            <a:endParaRPr lang="en-US" altLang="zh-CN" sz="1400" dirty="0"/>
          </a:p>
          <a:p>
            <a:pPr>
              <a:defRPr/>
            </a:pPr>
            <a:endParaRPr lang="en-US" altLang="zh-CN" sz="14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sz="1400" dirty="0"/>
          </a:p>
          <a:p>
            <a:pPr>
              <a:defRPr/>
            </a:pPr>
            <a:r>
              <a:rPr lang="en-US" altLang="zh-CN" sz="2000" dirty="0"/>
              <a:t>If an instructor has more than one associated department, the relationship between instructors and departments is recorded in a separate relation </a:t>
            </a:r>
            <a:r>
              <a:rPr lang="en-US" altLang="zh-CN" sz="2000" b="1" i="1" dirty="0" err="1">
                <a:solidFill>
                  <a:srgbClr val="FF0000"/>
                </a:solidFill>
              </a:rPr>
              <a:t>inst_dept</a:t>
            </a:r>
            <a:r>
              <a:rPr lang="en-US" altLang="zh-CN" sz="2000" dirty="0"/>
              <a:t>.</a:t>
            </a:r>
          </a:p>
          <a:p>
            <a:pPr>
              <a:defRPr/>
            </a:pPr>
            <a:r>
              <a:rPr lang="en-US" altLang="zh-CN" sz="2000" dirty="0"/>
              <a:t>Treating the connection between instructors and departments uniformly as a relationship, rather than as an attribute of </a:t>
            </a:r>
            <a:r>
              <a:rPr lang="en-US" altLang="zh-CN" sz="2000" i="1" dirty="0"/>
              <a:t>instructor</a:t>
            </a:r>
            <a:r>
              <a:rPr lang="en-US" altLang="zh-CN" sz="2000" dirty="0"/>
              <a:t>, makes the logical relationship explicit, and helps avoid a </a:t>
            </a:r>
            <a:r>
              <a:rPr lang="en-US" altLang="zh-CN" sz="2000" dirty="0">
                <a:solidFill>
                  <a:srgbClr val="FF0000"/>
                </a:solidFill>
              </a:rPr>
              <a:t>premature(</a:t>
            </a:r>
            <a:r>
              <a:rPr lang="zh-CN" altLang="en-US" sz="2000" dirty="0">
                <a:solidFill>
                  <a:srgbClr val="FF0000"/>
                </a:solidFill>
              </a:rPr>
              <a:t>过早的</a:t>
            </a:r>
            <a:r>
              <a:rPr lang="en-US" altLang="zh-CN" sz="2000" dirty="0">
                <a:solidFill>
                  <a:srgbClr val="FF0000"/>
                </a:solidFill>
              </a:rPr>
              <a:t>) assumption that each instructor is associated with only one department</a:t>
            </a:r>
            <a:r>
              <a:rPr lang="en-US" altLang="zh-CN" sz="2000" dirty="0"/>
              <a:t>. </a:t>
            </a:r>
            <a:br>
              <a:rPr lang="en-US" altLang="zh-CN" dirty="0"/>
            </a:br>
            <a:br>
              <a:rPr lang="en-US" altLang="zh-CN" dirty="0"/>
            </a:br>
            <a:endParaRPr lang="zh-CN" altLang="en-US" dirty="0"/>
          </a:p>
        </p:txBody>
      </p:sp>
      <p:pic>
        <p:nvPicPr>
          <p:cNvPr id="56324" name="图片 2">
            <a:extLst>
              <a:ext uri="{FF2B5EF4-FFF2-40B4-BE49-F238E27FC236}">
                <a16:creationId xmlns:a16="http://schemas.microsoft.com/office/drawing/2014/main" id="{16A454C1-EA3A-A2F2-E24A-E226030A7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75" y="2659063"/>
            <a:ext cx="6621463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5" name="矩形 2">
            <a:extLst>
              <a:ext uri="{FF2B5EF4-FFF2-40B4-BE49-F238E27FC236}">
                <a16:creationId xmlns:a16="http://schemas.microsoft.com/office/drawing/2014/main" id="{1C0B391C-8881-9089-CB51-92C9D5DBE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2675" y="2659063"/>
            <a:ext cx="793750" cy="384175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2F87127-4177-1C88-5B44-0DE176C26C3B}"/>
              </a:ext>
            </a:extLst>
          </p:cNvPr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679938" name="Rectangle 2">
            <a:extLst>
              <a:ext uri="{FF2B5EF4-FFF2-40B4-BE49-F238E27FC236}">
                <a16:creationId xmlns:a16="http://schemas.microsoft.com/office/drawing/2014/main" id="{71ACF4C3-FB57-FF28-5912-14FF431320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Redundant Attributes</a:t>
            </a:r>
          </a:p>
        </p:txBody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E5EE46C9-4973-7054-739F-B85BD553AC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074738"/>
            <a:ext cx="7594600" cy="3314700"/>
          </a:xfrm>
        </p:spPr>
        <p:txBody>
          <a:bodyPr/>
          <a:lstStyle/>
          <a:p>
            <a:r>
              <a:rPr lang="en-US" altLang="en-US" sz="1700"/>
              <a:t>Suppose we have entity sets:</a:t>
            </a:r>
          </a:p>
          <a:p>
            <a:pPr lvl="1"/>
            <a:r>
              <a:rPr lang="en-US" altLang="en-US" sz="1700" i="1"/>
              <a:t>student</a:t>
            </a:r>
            <a:r>
              <a:rPr lang="en-US" altLang="en-US" sz="1700"/>
              <a:t>, with attributes: </a:t>
            </a:r>
            <a:r>
              <a:rPr lang="en-US" altLang="en-US" sz="1700" i="1"/>
              <a:t>ID</a:t>
            </a:r>
            <a:r>
              <a:rPr lang="en-US" altLang="en-US" sz="1700"/>
              <a:t>, </a:t>
            </a:r>
            <a:r>
              <a:rPr lang="en-US" altLang="en-US" sz="1700" i="1"/>
              <a:t>name, tot_cred</a:t>
            </a:r>
            <a:r>
              <a:rPr lang="en-US" altLang="en-US" sz="1700"/>
              <a:t>, </a:t>
            </a:r>
            <a:r>
              <a:rPr lang="en-US" altLang="en-US" sz="1700" i="1"/>
              <a:t>dept_name</a:t>
            </a:r>
          </a:p>
          <a:p>
            <a:pPr lvl="1"/>
            <a:r>
              <a:rPr lang="en-US" altLang="en-US" sz="1700" i="1"/>
              <a:t>department, </a:t>
            </a:r>
            <a:r>
              <a:rPr lang="en-US" altLang="en-US" sz="1700"/>
              <a:t>with attributes: </a:t>
            </a:r>
            <a:r>
              <a:rPr lang="en-US" altLang="en-US" sz="1700" i="1"/>
              <a:t>dept_name, building, budget</a:t>
            </a:r>
          </a:p>
          <a:p>
            <a:r>
              <a:rPr lang="en-US" altLang="en-US" sz="1700"/>
              <a:t>We model the fact that each student has an associated department</a:t>
            </a:r>
            <a:r>
              <a:rPr lang="en-US" altLang="en-US" sz="1700" i="1"/>
              <a:t> </a:t>
            </a:r>
            <a:r>
              <a:rPr lang="en-US" altLang="en-US" sz="1700"/>
              <a:t>using a relationship set </a:t>
            </a:r>
            <a:r>
              <a:rPr lang="en-US" altLang="en-US" i="1"/>
              <a:t>stud</a:t>
            </a:r>
            <a:r>
              <a:rPr lang="en-US" altLang="en-US" sz="1700" i="1"/>
              <a:t>_dept</a:t>
            </a:r>
          </a:p>
          <a:p>
            <a:r>
              <a:rPr lang="en-US" altLang="en-US" sz="1700"/>
              <a:t>The attribute </a:t>
            </a:r>
            <a:r>
              <a:rPr lang="en-US" altLang="en-US" sz="1700" i="1"/>
              <a:t>dept_name </a:t>
            </a:r>
            <a:r>
              <a:rPr lang="en-US" altLang="en-US" sz="1700"/>
              <a:t>in </a:t>
            </a:r>
            <a:r>
              <a:rPr lang="en-US" altLang="en-US" sz="1700" i="1"/>
              <a:t>student</a:t>
            </a:r>
            <a:r>
              <a:rPr lang="en-US" altLang="en-US" sz="1700"/>
              <a:t> below replicates information present in the relationship and is therefore  redundant</a:t>
            </a:r>
          </a:p>
          <a:p>
            <a:pPr lvl="1"/>
            <a:r>
              <a:rPr lang="en-US" altLang="en-US" sz="1700"/>
              <a:t>and needs to be removed.</a:t>
            </a:r>
          </a:p>
          <a:p>
            <a:r>
              <a:rPr lang="en-US" altLang="en-US" sz="1700"/>
              <a:t>BUT: when converting back to tables, in some cases the attribute gets reintroduced, as we will see later.</a:t>
            </a:r>
          </a:p>
        </p:txBody>
      </p:sp>
      <p:pic>
        <p:nvPicPr>
          <p:cNvPr id="58373" name="Picture 7">
            <a:extLst>
              <a:ext uri="{FF2B5EF4-FFF2-40B4-BE49-F238E27FC236}">
                <a16:creationId xmlns:a16="http://schemas.microsoft.com/office/drawing/2014/main" id="{CE7CEE06-5636-C80F-D624-780260BE1D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163" y="4656138"/>
            <a:ext cx="5561012" cy="208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CE0754-7211-F55B-D00A-C0FA9234D50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006600" y="6075363"/>
            <a:ext cx="923925" cy="0"/>
          </a:xfrm>
          <a:prstGeom prst="line">
            <a:avLst/>
          </a:prstGeom>
          <a:noFill/>
          <a:ln w="19050" algn="ctr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380CCC-1B25-45E0-4C3B-F681E019F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en-US" altLang="zh-CN" dirty="0"/>
              <a:t>7.5 Entity-Relationship Diagrams </a:t>
            </a:r>
            <a:endParaRPr kumimoji="1" lang="zh-CN" altLang="en-US" dirty="0"/>
          </a:p>
        </p:txBody>
      </p:sp>
      <p:sp>
        <p:nvSpPr>
          <p:cNvPr id="60419" name="内容占位符 2">
            <a:extLst>
              <a:ext uri="{FF2B5EF4-FFF2-40B4-BE49-F238E27FC236}">
                <a16:creationId xmlns:a16="http://schemas.microsoft.com/office/drawing/2014/main" id="{F87EA330-74C1-CB71-5985-BB8FE3120BC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/>
              <a:t>An </a:t>
            </a:r>
            <a:r>
              <a:rPr lang="en-US" altLang="zh-CN" sz="2000" b="1"/>
              <a:t>E-R diagram </a:t>
            </a:r>
            <a:r>
              <a:rPr lang="en-US" altLang="zh-CN" sz="2000"/>
              <a:t>can express the overall logical structure of a database graphically. </a:t>
            </a:r>
          </a:p>
          <a:p>
            <a:r>
              <a:rPr lang="en-US" altLang="zh-CN" sz="2000"/>
              <a:t>E-R diagrams are simple and clear—qualities that may well account in large part for the widespread use of the E-R model.</a:t>
            </a:r>
            <a:endParaRPr lang="en-US" altLang="zh-CN" sz="2000" b="1"/>
          </a:p>
          <a:p>
            <a:endParaRPr lang="en-US" altLang="zh-CN" sz="2000" b="1"/>
          </a:p>
          <a:p>
            <a:r>
              <a:rPr lang="en-US" altLang="zh-CN" sz="2000" b="1"/>
              <a:t>7.5.1 Basic Structure</a:t>
            </a:r>
            <a:r>
              <a:rPr lang="en-US" altLang="zh-CN" sz="2000"/>
              <a:t> </a:t>
            </a:r>
          </a:p>
          <a:p>
            <a:r>
              <a:rPr lang="en-US" altLang="zh-CN" sz="2000" b="1"/>
              <a:t>7.5.2 Mapping Cardinality</a:t>
            </a:r>
            <a:r>
              <a:rPr lang="en-US" altLang="zh-CN" sz="2000"/>
              <a:t> </a:t>
            </a:r>
          </a:p>
          <a:p>
            <a:r>
              <a:rPr lang="en-US" altLang="zh-CN" sz="2000" b="1"/>
              <a:t>7.5.3 Complex Attributes</a:t>
            </a:r>
            <a:r>
              <a:rPr lang="en-US" altLang="zh-CN" sz="2000"/>
              <a:t> </a:t>
            </a:r>
          </a:p>
          <a:p>
            <a:r>
              <a:rPr lang="en-US" altLang="zh-CN" sz="2000" b="1"/>
              <a:t>7.5.4 Roles</a:t>
            </a:r>
            <a:r>
              <a:rPr lang="en-US" altLang="zh-CN" sz="2000"/>
              <a:t> </a:t>
            </a:r>
          </a:p>
          <a:p>
            <a:r>
              <a:rPr lang="en-US" altLang="zh-CN" sz="2000" b="1"/>
              <a:t>7.5.5 Nonbinary Relationship Sets</a:t>
            </a:r>
            <a:r>
              <a:rPr lang="en-US" altLang="zh-CN" sz="2000"/>
              <a:t> </a:t>
            </a:r>
          </a:p>
          <a:p>
            <a:r>
              <a:rPr lang="en-US" altLang="zh-CN" sz="2000" b="1"/>
              <a:t>7.5.6 Weak Entity Sets</a:t>
            </a:r>
            <a:r>
              <a:rPr lang="en-US" altLang="zh-CN" sz="2000"/>
              <a:t> </a:t>
            </a:r>
          </a:p>
          <a:p>
            <a:r>
              <a:rPr lang="en-US" altLang="zh-CN" sz="2000" b="1"/>
              <a:t>7.5.7 E-R diagram for the University Enterprise</a:t>
            </a:r>
            <a:r>
              <a:rPr lang="en-US" altLang="zh-CN" sz="2000"/>
              <a:t> </a:t>
            </a:r>
            <a:br>
              <a:rPr lang="en-US" altLang="zh-CN" sz="2000"/>
            </a:br>
            <a:endParaRPr lang="zh-CN" altLang="en-US" sz="2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C1D6E6-B955-7F94-2D27-E58B50E72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en-US" altLang="zh-CN" dirty="0"/>
              <a:t>7.5.1 Basic Structure</a:t>
            </a:r>
            <a:endParaRPr kumimoji="1" lang="zh-CN" altLang="en-US" dirty="0"/>
          </a:p>
        </p:txBody>
      </p:sp>
      <p:sp>
        <p:nvSpPr>
          <p:cNvPr id="62467" name="内容占位符 2">
            <a:extLst>
              <a:ext uri="{FF2B5EF4-FFF2-40B4-BE49-F238E27FC236}">
                <a16:creationId xmlns:a16="http://schemas.microsoft.com/office/drawing/2014/main" id="{E8A2645F-73F0-CB09-D1D6-F0800E5B47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71525" y="1093788"/>
            <a:ext cx="7661275" cy="4903787"/>
          </a:xfrm>
        </p:spPr>
        <p:txBody>
          <a:bodyPr/>
          <a:lstStyle/>
          <a:p>
            <a:r>
              <a:rPr lang="en-US" altLang="zh-CN" sz="2000"/>
              <a:t>An E-R diagram consists of the following major components:</a:t>
            </a:r>
            <a:br>
              <a:rPr lang="en-US" altLang="zh-CN"/>
            </a:br>
            <a:br>
              <a:rPr lang="en-US" altLang="zh-CN"/>
            </a:br>
            <a:endParaRPr lang="zh-CN" altLang="en-US"/>
          </a:p>
        </p:txBody>
      </p:sp>
      <p:pic>
        <p:nvPicPr>
          <p:cNvPr id="62468" name="图片 6">
            <a:extLst>
              <a:ext uri="{FF2B5EF4-FFF2-40B4-BE49-F238E27FC236}">
                <a16:creationId xmlns:a16="http://schemas.microsoft.com/office/drawing/2014/main" id="{E0464A51-A85A-97A2-970E-FB9D2A96E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1582738"/>
            <a:ext cx="5845175" cy="287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图片 7">
            <a:extLst>
              <a:ext uri="{FF2B5EF4-FFF2-40B4-BE49-F238E27FC236}">
                <a16:creationId xmlns:a16="http://schemas.microsoft.com/office/drawing/2014/main" id="{EC67D9B5-651A-8B2C-9F72-880F75824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4445000"/>
            <a:ext cx="5411788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0" name="文本框 2">
            <a:extLst>
              <a:ext uri="{FF2B5EF4-FFF2-40B4-BE49-F238E27FC236}">
                <a16:creationId xmlns:a16="http://schemas.microsoft.com/office/drawing/2014/main" id="{6171895E-53A0-BC0C-8E2A-C134126AD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9600" y="1698625"/>
            <a:ext cx="16224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/>
              <a:t>分两部分的矩形</a:t>
            </a:r>
          </a:p>
        </p:txBody>
      </p:sp>
      <p:sp>
        <p:nvSpPr>
          <p:cNvPr id="62471" name="文本框 6">
            <a:extLst>
              <a:ext uri="{FF2B5EF4-FFF2-40B4-BE49-F238E27FC236}">
                <a16:creationId xmlns:a16="http://schemas.microsoft.com/office/drawing/2014/main" id="{6DB9DACC-E694-EE75-0D58-15A2AFC377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8625" y="2159000"/>
            <a:ext cx="59531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/>
              <a:t>菱形</a:t>
            </a:r>
          </a:p>
        </p:txBody>
      </p:sp>
      <p:sp>
        <p:nvSpPr>
          <p:cNvPr id="62472" name="文本框 7">
            <a:extLst>
              <a:ext uri="{FF2B5EF4-FFF2-40B4-BE49-F238E27FC236}">
                <a16:creationId xmlns:a16="http://schemas.microsoft.com/office/drawing/2014/main" id="{337F1E31-9EDB-57E5-E1A3-0E0A64C5A5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0288" y="2679700"/>
            <a:ext cx="14160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/>
              <a:t>未分割的矩形</a:t>
            </a:r>
          </a:p>
        </p:txBody>
      </p:sp>
      <p:sp>
        <p:nvSpPr>
          <p:cNvPr id="62473" name="文本框 8">
            <a:extLst>
              <a:ext uri="{FF2B5EF4-FFF2-40B4-BE49-F238E27FC236}">
                <a16:creationId xmlns:a16="http://schemas.microsoft.com/office/drawing/2014/main" id="{E67198C4-83D5-0A76-B3A8-8656F0F4F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0" y="2936875"/>
            <a:ext cx="5937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/>
              <a:t>线段</a:t>
            </a:r>
          </a:p>
        </p:txBody>
      </p:sp>
      <p:sp>
        <p:nvSpPr>
          <p:cNvPr id="62474" name="文本框 9">
            <a:extLst>
              <a:ext uri="{FF2B5EF4-FFF2-40B4-BE49-F238E27FC236}">
                <a16:creationId xmlns:a16="http://schemas.microsoft.com/office/drawing/2014/main" id="{6654DA94-4948-F915-F64A-37B20529A8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2563" y="3205163"/>
            <a:ext cx="59531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/>
              <a:t>虚线</a:t>
            </a:r>
          </a:p>
        </p:txBody>
      </p:sp>
      <p:sp>
        <p:nvSpPr>
          <p:cNvPr id="62475" name="文本框 10">
            <a:extLst>
              <a:ext uri="{FF2B5EF4-FFF2-40B4-BE49-F238E27FC236}">
                <a16:creationId xmlns:a16="http://schemas.microsoft.com/office/drawing/2014/main" id="{0D0EC957-183B-8896-3D70-1F3A91F57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0838" y="3536950"/>
            <a:ext cx="5953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/>
              <a:t>复线</a:t>
            </a:r>
          </a:p>
        </p:txBody>
      </p:sp>
      <p:sp>
        <p:nvSpPr>
          <p:cNvPr id="62476" name="文本框 11">
            <a:extLst>
              <a:ext uri="{FF2B5EF4-FFF2-40B4-BE49-F238E27FC236}">
                <a16:creationId xmlns:a16="http://schemas.microsoft.com/office/drawing/2014/main" id="{015EB5C6-82A5-14A8-8384-F584029CF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3563" y="3910013"/>
            <a:ext cx="8032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/>
              <a:t>复菱形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>
            <a:extLst>
              <a:ext uri="{FF2B5EF4-FFF2-40B4-BE49-F238E27FC236}">
                <a16:creationId xmlns:a16="http://schemas.microsoft.com/office/drawing/2014/main" id="{689C72EA-AF06-388C-5A0C-D741526379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2488" y="85725"/>
            <a:ext cx="8077200" cy="609600"/>
          </a:xfrm>
        </p:spPr>
        <p:txBody>
          <a:bodyPr/>
          <a:lstStyle/>
          <a:p>
            <a:pPr>
              <a:defRPr/>
            </a:pPr>
            <a:r>
              <a:rPr kumimoji="1" lang="en-US">
                <a:ea typeface="+mj-ea"/>
              </a:rPr>
              <a:t>Chapter 7:  Entity-Relationship Model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64074570-D44F-051F-A8D3-1CEC0EA827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55663" y="1222375"/>
            <a:ext cx="7848600" cy="4876800"/>
          </a:xfrm>
        </p:spPr>
        <p:txBody>
          <a:bodyPr/>
          <a:lstStyle/>
          <a:p>
            <a:r>
              <a:rPr lang="en-US" altLang="zh-CN" sz="2400"/>
              <a:t>7.1 Overview of the Design Process </a:t>
            </a:r>
          </a:p>
          <a:p>
            <a:r>
              <a:rPr lang="en-US" altLang="zh-CN" sz="2400"/>
              <a:t>7.2 The Entity-Relationship Model </a:t>
            </a:r>
          </a:p>
          <a:p>
            <a:r>
              <a:rPr lang="en-US" altLang="zh-CN" sz="2400"/>
              <a:t>7.3 Constraints </a:t>
            </a:r>
          </a:p>
          <a:p>
            <a:r>
              <a:rPr lang="en-US" altLang="zh-CN" sz="2400"/>
              <a:t>7.4 Removing Redundant Attributes in Entity Sets </a:t>
            </a:r>
          </a:p>
          <a:p>
            <a:r>
              <a:rPr lang="en-US" altLang="zh-CN" sz="2400"/>
              <a:t>7.5 Entity-Relationship Diagrams </a:t>
            </a:r>
          </a:p>
          <a:p>
            <a:r>
              <a:rPr lang="en-US" altLang="zh-CN" sz="2400"/>
              <a:t>7.6 Reduction to Relational Schemas </a:t>
            </a:r>
          </a:p>
          <a:p>
            <a:r>
              <a:rPr lang="en-US" altLang="zh-CN" sz="2400"/>
              <a:t>7.7 Entity-Relationship Design Issues </a:t>
            </a:r>
          </a:p>
          <a:p>
            <a:r>
              <a:rPr lang="en-US" altLang="zh-CN" sz="2400"/>
              <a:t>7.8 Extended E-R Features </a:t>
            </a:r>
          </a:p>
          <a:p>
            <a:r>
              <a:rPr lang="en-US" altLang="zh-CN" sz="2400"/>
              <a:t>7.9 Alternative Notations for Modeling Data</a:t>
            </a:r>
          </a:p>
          <a:p>
            <a:r>
              <a:rPr lang="en-US" altLang="zh-CN" sz="2400"/>
              <a:t>7.10 Other Aspects of Database Design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5C16FE-19AA-2DF4-F366-A23612E04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en-US" altLang="zh-CN" dirty="0"/>
              <a:t>7.5.2 Mapping Cardinality</a:t>
            </a:r>
            <a:endParaRPr kumimoji="1" lang="zh-CN" altLang="en-US" dirty="0"/>
          </a:p>
        </p:txBody>
      </p:sp>
      <p:sp>
        <p:nvSpPr>
          <p:cNvPr id="64515" name="内容占位符 2">
            <a:extLst>
              <a:ext uri="{FF2B5EF4-FFF2-40B4-BE49-F238E27FC236}">
                <a16:creationId xmlns:a16="http://schemas.microsoft.com/office/drawing/2014/main" id="{9290CCF9-D88B-E4D9-23FB-0DDCF3D5BC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/>
              <a:t>The relationship set </a:t>
            </a:r>
            <a:r>
              <a:rPr lang="en-US" altLang="zh-CN" sz="2400" i="1"/>
              <a:t>advisor</a:t>
            </a:r>
            <a:r>
              <a:rPr lang="en-US" altLang="zh-CN" sz="2400"/>
              <a:t>, between the </a:t>
            </a:r>
            <a:r>
              <a:rPr lang="en-US" altLang="zh-CN" sz="2400" i="1"/>
              <a:t>instructor </a:t>
            </a:r>
            <a:r>
              <a:rPr lang="en-US" altLang="zh-CN" sz="2400"/>
              <a:t>and </a:t>
            </a:r>
            <a:r>
              <a:rPr lang="en-US" altLang="zh-CN" sz="2400" i="1"/>
              <a:t>student </a:t>
            </a:r>
            <a:r>
              <a:rPr lang="en-US" altLang="zh-CN" sz="2400"/>
              <a:t>entity sets may be one-to-one, one-to-many, many-to-one, or many-to-many. </a:t>
            </a:r>
            <a:r>
              <a:rPr lang="zh-CN" altLang="en-US" sz="2400"/>
              <a:t>（关系集）</a:t>
            </a:r>
            <a:endParaRPr lang="en-US" altLang="zh-CN" sz="2400"/>
          </a:p>
          <a:p>
            <a:r>
              <a:rPr lang="en-US" altLang="zh-CN" sz="2400"/>
              <a:t>To distinguish among these types, we draw either a directed line (→) or an undirected line (—) between the relationship set and the entity set in question, as follows: </a:t>
            </a:r>
          </a:p>
          <a:p>
            <a:pPr lvl="1"/>
            <a:r>
              <a:rPr lang="en-US" altLang="zh-CN" sz="2400" b="1"/>
              <a:t>One-to-one</a:t>
            </a:r>
            <a:r>
              <a:rPr lang="en-US" altLang="zh-CN" sz="2400"/>
              <a:t> </a:t>
            </a:r>
          </a:p>
          <a:p>
            <a:pPr lvl="1"/>
            <a:r>
              <a:rPr lang="en-US" altLang="zh-CN" sz="2400" b="1"/>
              <a:t>One-to-many</a:t>
            </a:r>
            <a:r>
              <a:rPr lang="en-US" altLang="zh-CN" sz="2400"/>
              <a:t> </a:t>
            </a:r>
          </a:p>
          <a:p>
            <a:pPr lvl="1"/>
            <a:r>
              <a:rPr lang="en-US" altLang="zh-CN" sz="2400" b="1"/>
              <a:t>Many-to-one</a:t>
            </a:r>
            <a:r>
              <a:rPr lang="en-US" altLang="zh-CN" sz="2400"/>
              <a:t> </a:t>
            </a:r>
          </a:p>
          <a:p>
            <a:pPr lvl="1"/>
            <a:r>
              <a:rPr lang="en-US" altLang="zh-CN" sz="2400" b="1"/>
              <a:t>Many-to-many</a:t>
            </a:r>
            <a:r>
              <a:rPr lang="en-US" altLang="zh-CN" sz="2400"/>
              <a:t> </a:t>
            </a:r>
            <a:br>
              <a:rPr lang="en-US" altLang="zh-CN"/>
            </a:b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9D6B80-0C61-D5CC-940E-6E702FAB0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en-US" altLang="zh-CN" dirty="0"/>
              <a:t>7.5.2 Mapping Cardinality</a:t>
            </a:r>
            <a:endParaRPr kumimoji="1" lang="zh-CN" altLang="en-US" dirty="0"/>
          </a:p>
        </p:txBody>
      </p:sp>
      <p:pic>
        <p:nvPicPr>
          <p:cNvPr id="66563" name="内容占位符 4">
            <a:extLst>
              <a:ext uri="{FF2B5EF4-FFF2-40B4-BE49-F238E27FC236}">
                <a16:creationId xmlns:a16="http://schemas.microsoft.com/office/drawing/2014/main" id="{E77FD5AA-AA92-0714-612F-CCD9B7FD57C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1525" y="1376363"/>
            <a:ext cx="5749925" cy="4903787"/>
          </a:xfrm>
        </p:spPr>
      </p:pic>
      <p:sp>
        <p:nvSpPr>
          <p:cNvPr id="66564" name="矩形 2">
            <a:extLst>
              <a:ext uri="{FF2B5EF4-FFF2-40B4-BE49-F238E27FC236}">
                <a16:creationId xmlns:a16="http://schemas.microsoft.com/office/drawing/2014/main" id="{237F5BFB-292E-1B58-5DC1-D94D0DCEA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413" y="1541463"/>
            <a:ext cx="3876675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>
                <a:srgbClr val="C00000"/>
              </a:buClr>
              <a:buSzTx/>
              <a:buFont typeface="Wingdings" panose="05000000000000000000" pitchFamily="2" charset="2"/>
              <a:buChar char="p"/>
            </a:pPr>
            <a:r>
              <a:rPr lang="en-US" altLang="zh-CN" sz="1600"/>
              <a:t>This indicates that an instructor may advise </a:t>
            </a:r>
            <a:r>
              <a:rPr lang="en-US" altLang="zh-CN" sz="1600">
                <a:solidFill>
                  <a:srgbClr val="FF0000"/>
                </a:solidFill>
              </a:rPr>
              <a:t>at most</a:t>
            </a:r>
            <a:r>
              <a:rPr lang="en-US" altLang="zh-CN" sz="1600"/>
              <a:t> one student, and a student may have </a:t>
            </a:r>
            <a:r>
              <a:rPr lang="en-US" altLang="zh-CN" sz="1600">
                <a:solidFill>
                  <a:srgbClr val="FF0000"/>
                </a:solidFill>
              </a:rPr>
              <a:t>at most </a:t>
            </a:r>
            <a:r>
              <a:rPr lang="en-US" altLang="zh-CN" sz="1600"/>
              <a:t>one advisor </a:t>
            </a:r>
          </a:p>
          <a:p>
            <a:pPr>
              <a:spcBef>
                <a:spcPct val="0"/>
              </a:spcBef>
              <a:buClr>
                <a:srgbClr val="C00000"/>
              </a:buClr>
              <a:buSzTx/>
              <a:buFont typeface="Wingdings" panose="05000000000000000000" pitchFamily="2" charset="2"/>
              <a:buChar char="p"/>
            </a:pPr>
            <a:endParaRPr lang="en-US" altLang="zh-CN" sz="1600"/>
          </a:p>
          <a:p>
            <a:pPr>
              <a:spcBef>
                <a:spcPct val="0"/>
              </a:spcBef>
              <a:buClr>
                <a:srgbClr val="C00000"/>
              </a:buClr>
              <a:buSzTx/>
              <a:buFontTx/>
              <a:buNone/>
            </a:pPr>
            <a:endParaRPr lang="en-US" altLang="zh-CN" sz="1600"/>
          </a:p>
          <a:p>
            <a:pPr>
              <a:spcBef>
                <a:spcPct val="0"/>
              </a:spcBef>
              <a:buClr>
                <a:srgbClr val="C00000"/>
              </a:buClr>
              <a:buSzTx/>
              <a:buFont typeface="Wingdings" panose="05000000000000000000" pitchFamily="2" charset="2"/>
              <a:buChar char="p"/>
            </a:pPr>
            <a:r>
              <a:rPr lang="en-US" altLang="zh-CN" sz="1600"/>
              <a:t>This indicates that an instructor may advise many students, but a student may have </a:t>
            </a:r>
            <a:r>
              <a:rPr lang="en-US" altLang="zh-CN" sz="1600">
                <a:solidFill>
                  <a:srgbClr val="FF0000"/>
                </a:solidFill>
              </a:rPr>
              <a:t>at most </a:t>
            </a:r>
            <a:r>
              <a:rPr lang="en-US" altLang="zh-CN" sz="1600"/>
              <a:t>one advisor.</a:t>
            </a:r>
            <a:br>
              <a:rPr lang="en-US" altLang="zh-CN" sz="1600"/>
            </a:br>
            <a:endParaRPr lang="en-US" altLang="zh-CN" sz="1600"/>
          </a:p>
          <a:p>
            <a:pPr>
              <a:spcBef>
                <a:spcPct val="0"/>
              </a:spcBef>
              <a:buClr>
                <a:srgbClr val="C00000"/>
              </a:buClr>
              <a:buSzTx/>
              <a:buFont typeface="Wingdings" panose="05000000000000000000" pitchFamily="2" charset="2"/>
              <a:buChar char="p"/>
            </a:pPr>
            <a:endParaRPr lang="en-US" altLang="zh-CN" sz="1600"/>
          </a:p>
          <a:p>
            <a:pPr>
              <a:spcBef>
                <a:spcPct val="0"/>
              </a:spcBef>
              <a:buClr>
                <a:srgbClr val="C00000"/>
              </a:buClr>
              <a:buSzTx/>
              <a:buFont typeface="Wingdings" panose="05000000000000000000" pitchFamily="2" charset="2"/>
              <a:buChar char="p"/>
            </a:pPr>
            <a:endParaRPr lang="en-US" altLang="zh-CN" sz="1600"/>
          </a:p>
          <a:p>
            <a:pPr>
              <a:spcBef>
                <a:spcPct val="0"/>
              </a:spcBef>
              <a:buClr>
                <a:srgbClr val="C00000"/>
              </a:buClr>
              <a:buSzTx/>
              <a:buFont typeface="Wingdings" panose="05000000000000000000" pitchFamily="2" charset="2"/>
              <a:buChar char="p"/>
            </a:pPr>
            <a:r>
              <a:rPr lang="en-US" altLang="zh-CN" sz="1600"/>
              <a:t>This indicates that an instructor may advise many students, and a student may have many advisors. </a:t>
            </a:r>
            <a:br>
              <a:rPr lang="en-US" altLang="zh-CN" sz="1600"/>
            </a:br>
            <a:endParaRPr lang="zh-CN" altLang="en-US" sz="1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244CC-E1F5-D439-D4D1-CC512506C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en-US" altLang="zh-CN" dirty="0"/>
              <a:t>7.5.3 Complex Attributes</a:t>
            </a:r>
            <a:endParaRPr kumimoji="1" lang="zh-CN" altLang="en-US" dirty="0"/>
          </a:p>
        </p:txBody>
      </p:sp>
      <p:sp>
        <p:nvSpPr>
          <p:cNvPr id="68611" name="内容占位符 2">
            <a:extLst>
              <a:ext uri="{FF2B5EF4-FFF2-40B4-BE49-F238E27FC236}">
                <a16:creationId xmlns:a16="http://schemas.microsoft.com/office/drawing/2014/main" id="{3D3A4050-45B2-38AF-1BB0-4FFBF1DD6B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4388" y="1093788"/>
            <a:ext cx="7932737" cy="4903787"/>
          </a:xfrm>
        </p:spPr>
        <p:txBody>
          <a:bodyPr/>
          <a:lstStyle/>
          <a:p>
            <a:r>
              <a:rPr lang="en-US" altLang="zh-CN" sz="2400"/>
              <a:t>Here, a composite attribute </a:t>
            </a:r>
            <a:r>
              <a:rPr lang="en-US" altLang="zh-CN" sz="2400" i="1"/>
              <a:t>name</a:t>
            </a:r>
            <a:r>
              <a:rPr lang="en-US" altLang="zh-CN" sz="2400"/>
              <a:t>, with component attributes </a:t>
            </a:r>
            <a:r>
              <a:rPr lang="en-US" altLang="zh-CN" sz="2400" i="1"/>
              <a:t>first name</a:t>
            </a:r>
            <a:r>
              <a:rPr lang="en-US" altLang="zh-CN" sz="2400"/>
              <a:t>, </a:t>
            </a:r>
            <a:r>
              <a:rPr lang="en-US" altLang="zh-CN" sz="2400" i="1"/>
              <a:t>middle initial</a:t>
            </a:r>
            <a:r>
              <a:rPr lang="en-US" altLang="zh-CN" sz="2400"/>
              <a:t>, and </a:t>
            </a:r>
            <a:r>
              <a:rPr lang="en-US" altLang="zh-CN" sz="2400" i="1"/>
              <a:t>last name </a:t>
            </a:r>
            <a:r>
              <a:rPr lang="en-US" altLang="zh-CN" sz="2400"/>
              <a:t>replaces the simple attribute </a:t>
            </a:r>
            <a:r>
              <a:rPr lang="en-US" altLang="zh-CN" sz="2400" i="1"/>
              <a:t>name </a:t>
            </a:r>
            <a:r>
              <a:rPr lang="en-US" altLang="zh-CN" sz="2400"/>
              <a:t>of </a:t>
            </a:r>
            <a:r>
              <a:rPr lang="en-US" altLang="zh-CN" sz="2400" i="1"/>
              <a:t>instructor</a:t>
            </a:r>
            <a:r>
              <a:rPr lang="en-US" altLang="zh-CN" sz="2400"/>
              <a:t>. </a:t>
            </a:r>
            <a:r>
              <a:rPr lang="zh-CN" altLang="en-US" sz="2400"/>
              <a:t>（复合、多值、派生）</a:t>
            </a:r>
            <a:br>
              <a:rPr lang="en-US" altLang="zh-CN" sz="2400"/>
            </a:br>
            <a:endParaRPr lang="zh-CN" altLang="en-US" sz="2400"/>
          </a:p>
        </p:txBody>
      </p:sp>
      <p:pic>
        <p:nvPicPr>
          <p:cNvPr id="68612" name="图片 3">
            <a:extLst>
              <a:ext uri="{FF2B5EF4-FFF2-40B4-BE49-F238E27FC236}">
                <a16:creationId xmlns:a16="http://schemas.microsoft.com/office/drawing/2014/main" id="{47F289AD-A6F5-4148-A43A-644DB6F85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913" y="2387600"/>
            <a:ext cx="5256212" cy="392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>
            <a:extLst>
              <a:ext uri="{FF2B5EF4-FFF2-40B4-BE49-F238E27FC236}">
                <a16:creationId xmlns:a16="http://schemas.microsoft.com/office/drawing/2014/main" id="{9EC7F2C2-17E4-53FE-00B1-3FCFE1B3AA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en-US" altLang="zh-CN" dirty="0"/>
              <a:t>7.5.4 </a:t>
            </a:r>
            <a:r>
              <a:rPr kumimoji="1" lang="en-US" dirty="0">
                <a:ea typeface="+mj-ea"/>
              </a:rPr>
              <a:t>Roles</a:t>
            </a:r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F97B636F-92CC-9D41-959E-A623A33393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55663" y="1222375"/>
            <a:ext cx="7791450" cy="1123950"/>
          </a:xfrm>
        </p:spPr>
        <p:txBody>
          <a:bodyPr/>
          <a:lstStyle/>
          <a:p>
            <a:r>
              <a:rPr lang="en-US" altLang="zh-CN" sz="2000"/>
              <a:t>Entity sets of a relationship need not be distinct</a:t>
            </a:r>
          </a:p>
          <a:p>
            <a:pPr lvl="1"/>
            <a:r>
              <a:rPr lang="en-US" altLang="zh-CN" sz="2000"/>
              <a:t>Each occurrence of an entity set plays a “role” in the relationship</a:t>
            </a:r>
            <a:endParaRPr lang="en-US" altLang="zh-CN" sz="1100"/>
          </a:p>
          <a:p>
            <a:r>
              <a:rPr lang="en-US" altLang="zh-CN" sz="2000"/>
              <a:t>The labels “</a:t>
            </a:r>
            <a:r>
              <a:rPr lang="en-US" altLang="zh-CN" sz="2000" i="1"/>
              <a:t>course_id</a:t>
            </a:r>
            <a:r>
              <a:rPr lang="en-US" altLang="zh-CN" sz="2000"/>
              <a:t>” and “</a:t>
            </a:r>
            <a:r>
              <a:rPr lang="en-US" altLang="zh-CN" sz="2000" i="1"/>
              <a:t>prereq_id</a:t>
            </a:r>
            <a:r>
              <a:rPr lang="en-US" altLang="zh-CN" sz="2000"/>
              <a:t>” are called </a:t>
            </a:r>
            <a:r>
              <a:rPr lang="en-US" altLang="zh-CN" sz="2000" b="1">
                <a:solidFill>
                  <a:srgbClr val="000099"/>
                </a:solidFill>
              </a:rPr>
              <a:t>roles</a:t>
            </a:r>
            <a:r>
              <a:rPr lang="en-US" altLang="zh-CN" sz="2000"/>
              <a:t>.</a:t>
            </a:r>
          </a:p>
        </p:txBody>
      </p:sp>
      <p:pic>
        <p:nvPicPr>
          <p:cNvPr id="70660" name="图片 1">
            <a:extLst>
              <a:ext uri="{FF2B5EF4-FFF2-40B4-BE49-F238E27FC236}">
                <a16:creationId xmlns:a16="http://schemas.microsoft.com/office/drawing/2014/main" id="{EEEA763A-DAD9-CEB3-550D-D5FA0A382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138" y="3214688"/>
            <a:ext cx="5805487" cy="249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A89258-6A14-4EDE-2860-24393F357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en-US" altLang="zh-CN" dirty="0"/>
              <a:t>7.5.5 Nonbinary Relationship Sets</a:t>
            </a:r>
            <a:endParaRPr kumimoji="1" lang="zh-CN" altLang="en-US" dirty="0"/>
          </a:p>
        </p:txBody>
      </p:sp>
      <p:sp>
        <p:nvSpPr>
          <p:cNvPr id="72707" name="内容占位符 2">
            <a:extLst>
              <a:ext uri="{FF2B5EF4-FFF2-40B4-BE49-F238E27FC236}">
                <a16:creationId xmlns:a16="http://schemas.microsoft.com/office/drawing/2014/main" id="{A87FFBF2-AB80-4F15-AFF8-24B566541E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/>
              <a:t>Nonbinary relationship</a:t>
            </a:r>
            <a:r>
              <a:rPr lang="zh-CN" altLang="en-US" sz="2000"/>
              <a:t>（非二元关系）</a:t>
            </a:r>
            <a:r>
              <a:rPr lang="en-US" altLang="zh-CN" sz="2000"/>
              <a:t> sets can be specified easily in an E-R diagram. </a:t>
            </a:r>
          </a:p>
          <a:p>
            <a:r>
              <a:rPr lang="en-US" altLang="zh-CN" sz="2000"/>
              <a:t>Figure 7.13 consists of the three entity sets instructor, student, and project, related through the relationship set proj_guide.</a:t>
            </a:r>
            <a:endParaRPr lang="zh-CN" altLang="en-US" sz="2000"/>
          </a:p>
        </p:txBody>
      </p:sp>
      <p:pic>
        <p:nvPicPr>
          <p:cNvPr id="72708" name="图片 3">
            <a:extLst>
              <a:ext uri="{FF2B5EF4-FFF2-40B4-BE49-F238E27FC236}">
                <a16:creationId xmlns:a16="http://schemas.microsoft.com/office/drawing/2014/main" id="{17FA11F4-82EA-FAA0-E3E6-7B5A05A2C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13" y="3152775"/>
            <a:ext cx="5619750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8E11F-F191-DD50-ED6D-B2FB1BE12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en-US" altLang="zh-CN" dirty="0"/>
              <a:t>7.5.6 Weak Entity Sets</a:t>
            </a:r>
            <a:endParaRPr kumimoji="1" lang="zh-CN" altLang="en-US" dirty="0"/>
          </a:p>
        </p:txBody>
      </p:sp>
      <p:sp>
        <p:nvSpPr>
          <p:cNvPr id="74755" name="内容占位符 2">
            <a:extLst>
              <a:ext uri="{FF2B5EF4-FFF2-40B4-BE49-F238E27FC236}">
                <a16:creationId xmlns:a16="http://schemas.microsoft.com/office/drawing/2014/main" id="{7BFB4F32-6518-8B84-6BF1-FB28381B25C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/>
              <a:t>An entity set that does not have sufficient attributes to form a primary key is termed a </a:t>
            </a:r>
            <a:r>
              <a:rPr lang="en-US" altLang="zh-CN" sz="2000" b="1"/>
              <a:t>weak entity set</a:t>
            </a:r>
            <a:r>
              <a:rPr lang="en-US" altLang="zh-CN" sz="2000"/>
              <a:t>. An entity set that has a primary key is termed a </a:t>
            </a:r>
            <a:r>
              <a:rPr lang="en-US" altLang="zh-CN" sz="2000" b="1"/>
              <a:t>strong entity set</a:t>
            </a:r>
            <a:r>
              <a:rPr lang="en-US" altLang="zh-CN" sz="2000"/>
              <a:t>. </a:t>
            </a:r>
            <a:r>
              <a:rPr lang="zh-CN" altLang="en-US" sz="2000"/>
              <a:t>（有无主码）</a:t>
            </a:r>
            <a:br>
              <a:rPr lang="en-US" altLang="zh-CN" sz="2400"/>
            </a:br>
            <a:endParaRPr lang="zh-CN" altLang="en-US" sz="2400"/>
          </a:p>
        </p:txBody>
      </p:sp>
      <p:pic>
        <p:nvPicPr>
          <p:cNvPr id="74756" name="图片 3">
            <a:extLst>
              <a:ext uri="{FF2B5EF4-FFF2-40B4-BE49-F238E27FC236}">
                <a16:creationId xmlns:a16="http://schemas.microsoft.com/office/drawing/2014/main" id="{7D8CB1D5-8657-6D12-C35D-F1394AC18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3070225"/>
            <a:ext cx="7080250" cy="223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5E0A0A-3609-0854-2860-062BFD08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2075" y="117475"/>
            <a:ext cx="9236075" cy="609600"/>
          </a:xfrm>
        </p:spPr>
        <p:txBody>
          <a:bodyPr/>
          <a:lstStyle/>
          <a:p>
            <a:pPr>
              <a:defRPr/>
            </a:pPr>
            <a:r>
              <a:rPr kumimoji="1" lang="en-US" altLang="zh-CN" dirty="0"/>
              <a:t>7.5.7 E-R diagram for the University Enterprise</a:t>
            </a:r>
            <a:endParaRPr kumimoji="1" lang="zh-CN" altLang="en-US" dirty="0"/>
          </a:p>
        </p:txBody>
      </p:sp>
      <p:sp>
        <p:nvSpPr>
          <p:cNvPr id="76803" name="内容占位符 2">
            <a:extLst>
              <a:ext uri="{FF2B5EF4-FFF2-40B4-BE49-F238E27FC236}">
                <a16:creationId xmlns:a16="http://schemas.microsoft.com/office/drawing/2014/main" id="{ADC8B522-55B4-5BF7-91AC-03D7366C334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4388" y="1093788"/>
            <a:ext cx="7831137" cy="4903787"/>
          </a:xfrm>
        </p:spPr>
        <p:txBody>
          <a:bodyPr/>
          <a:lstStyle/>
          <a:p>
            <a:r>
              <a:rPr lang="en-US" altLang="zh-CN" sz="1600"/>
              <a:t>In Figure 7.15, we show an E-R diagram that corresponds to the university enterprise that we have been using thus far in the text. </a:t>
            </a:r>
            <a:br>
              <a:rPr lang="en-US" altLang="zh-CN" sz="2400"/>
            </a:br>
            <a:endParaRPr lang="zh-CN" altLang="en-US" sz="2400"/>
          </a:p>
        </p:txBody>
      </p:sp>
      <p:pic>
        <p:nvPicPr>
          <p:cNvPr id="76804" name="Picture 6">
            <a:extLst>
              <a:ext uri="{FF2B5EF4-FFF2-40B4-BE49-F238E27FC236}">
                <a16:creationId xmlns:a16="http://schemas.microsoft.com/office/drawing/2014/main" id="{D704B761-7C00-ED99-D58A-EE301FE44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934"/>
          <a:stretch>
            <a:fillRect/>
          </a:stretch>
        </p:blipFill>
        <p:spPr bwMode="auto">
          <a:xfrm>
            <a:off x="1889125" y="1716088"/>
            <a:ext cx="5505450" cy="488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814752-0463-1626-1BD0-2AE2D48D7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en-US" altLang="zh-CN" dirty="0"/>
              <a:t>7.6 Reduction to Relational Schemas </a:t>
            </a:r>
            <a:endParaRPr kumimoji="1" lang="zh-CN" altLang="en-US" dirty="0"/>
          </a:p>
        </p:txBody>
      </p:sp>
      <p:sp>
        <p:nvSpPr>
          <p:cNvPr id="77827" name="内容占位符 2">
            <a:extLst>
              <a:ext uri="{FF2B5EF4-FFF2-40B4-BE49-F238E27FC236}">
                <a16:creationId xmlns:a16="http://schemas.microsoft.com/office/drawing/2014/main" id="{2ED14F35-C752-7E83-26E4-DB9D19AED5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4388" y="1093788"/>
            <a:ext cx="8031162" cy="4903787"/>
          </a:xfrm>
        </p:spPr>
        <p:txBody>
          <a:bodyPr/>
          <a:lstStyle/>
          <a:p>
            <a:r>
              <a:rPr lang="en-US" altLang="zh-CN" sz="2400"/>
              <a:t>We can represent a database that conforms to an E-R database schema by a collection of relation schemas. </a:t>
            </a:r>
          </a:p>
          <a:p>
            <a:r>
              <a:rPr lang="en-US" altLang="zh-CN" sz="2400"/>
              <a:t>For each entity set and for each relationship set in the database design, there is a unique relation schema to which we assign the name of the corresponding entity set or relationship set. </a:t>
            </a:r>
            <a:br>
              <a:rPr lang="en-US" altLang="zh-CN"/>
            </a:br>
            <a:endParaRPr lang="zh-CN" altLang="en-US"/>
          </a:p>
        </p:txBody>
      </p:sp>
      <p:pic>
        <p:nvPicPr>
          <p:cNvPr id="77828" name="图片 2">
            <a:extLst>
              <a:ext uri="{FF2B5EF4-FFF2-40B4-BE49-F238E27FC236}">
                <a16:creationId xmlns:a16="http://schemas.microsoft.com/office/drawing/2014/main" id="{D246A7BB-EAD6-6E92-6CCE-192813E07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688" y="4246563"/>
            <a:ext cx="4737100" cy="155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8F932D6-6056-FF9A-9B08-CDFD5EC37A8C}"/>
              </a:ext>
            </a:extLst>
          </p:cNvPr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660482" name="Rectangle 2">
            <a:extLst>
              <a:ext uri="{FF2B5EF4-FFF2-40B4-BE49-F238E27FC236}">
                <a16:creationId xmlns:a16="http://schemas.microsoft.com/office/drawing/2014/main" id="{E315A1ED-6678-76FE-8167-6C4FD3B1EE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Entity Sets</a:t>
            </a:r>
          </a:p>
        </p:txBody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760FDFA7-19E8-0CF9-2270-6A94594C80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141413"/>
            <a:ext cx="7612063" cy="2528887"/>
          </a:xfrm>
        </p:spPr>
        <p:txBody>
          <a:bodyPr/>
          <a:lstStyle/>
          <a:p>
            <a:r>
              <a:rPr lang="en-US" altLang="en-US" sz="1700"/>
              <a:t>A strong entity set reduces to a schema with the same attributes</a:t>
            </a:r>
          </a:p>
          <a:p>
            <a:pPr>
              <a:buFont typeface="Monotype Sorts" charset="2"/>
              <a:buNone/>
            </a:pPr>
            <a:br>
              <a:rPr lang="en-US" altLang="en-US" sz="1700"/>
            </a:br>
            <a:r>
              <a:rPr lang="en-US" altLang="en-US" sz="1700"/>
              <a:t>            </a:t>
            </a:r>
            <a:r>
              <a:rPr lang="en-US" altLang="en-US" sz="1700" i="1"/>
              <a:t>student(</a:t>
            </a:r>
            <a:r>
              <a:rPr lang="en-US" altLang="en-US" sz="1700" i="1" u="sng"/>
              <a:t>ID</a:t>
            </a:r>
            <a:r>
              <a:rPr lang="en-US" altLang="en-US" sz="1700" i="1"/>
              <a:t>, name, tot_cred)</a:t>
            </a:r>
          </a:p>
          <a:p>
            <a:pPr>
              <a:buFont typeface="Monotype Sorts" charset="2"/>
              <a:buNone/>
            </a:pPr>
            <a:endParaRPr lang="en-US" altLang="en-US" sz="800"/>
          </a:p>
          <a:p>
            <a:r>
              <a:rPr lang="en-US" altLang="en-US" sz="1700"/>
              <a:t>A weak entity set becomes a table that includes a column for the primary key of the identifying strong entity set </a:t>
            </a:r>
          </a:p>
          <a:p>
            <a:pPr>
              <a:buFont typeface="Monotype Sorts" charset="2"/>
              <a:buNone/>
            </a:pPr>
            <a:r>
              <a:rPr lang="en-US" altLang="en-US" sz="800"/>
              <a:t> </a:t>
            </a:r>
            <a:br>
              <a:rPr lang="en-US" altLang="en-US" sz="1700"/>
            </a:br>
            <a:r>
              <a:rPr lang="en-US" altLang="en-US" sz="1700"/>
              <a:t>           </a:t>
            </a:r>
            <a:r>
              <a:rPr lang="en-US" altLang="en-US" sz="1700" i="1"/>
              <a:t>section ( </a:t>
            </a:r>
            <a:r>
              <a:rPr lang="en-US" altLang="en-US" sz="1700" i="1" u="sng"/>
              <a:t>course_id, sec_id, sem, year</a:t>
            </a:r>
            <a:r>
              <a:rPr lang="en-US" altLang="en-US" sz="1700" i="1"/>
              <a:t> )</a:t>
            </a:r>
          </a:p>
          <a:p>
            <a:r>
              <a:rPr lang="en-US" altLang="en-US" sz="1700"/>
              <a:t>Example</a:t>
            </a:r>
          </a:p>
        </p:txBody>
      </p:sp>
      <p:pic>
        <p:nvPicPr>
          <p:cNvPr id="79877" name="图片 3">
            <a:extLst>
              <a:ext uri="{FF2B5EF4-FFF2-40B4-BE49-F238E27FC236}">
                <a16:creationId xmlns:a16="http://schemas.microsoft.com/office/drawing/2014/main" id="{48D4FF25-75C7-5C05-D2C0-8FA59D31C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188" y="4084638"/>
            <a:ext cx="7080250" cy="223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0D0E80F-5EBC-66FC-44FD-4837EDD3F485}"/>
              </a:ext>
            </a:extLst>
          </p:cNvPr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668674" name="Rectangle 2">
            <a:extLst>
              <a:ext uri="{FF2B5EF4-FFF2-40B4-BE49-F238E27FC236}">
                <a16:creationId xmlns:a16="http://schemas.microsoft.com/office/drawing/2014/main" id="{BBA342FF-09F4-01CA-2776-ABEC5F0B22F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73113" y="-11113"/>
            <a:ext cx="8370887" cy="609601"/>
          </a:xfrm>
        </p:spPr>
        <p:txBody>
          <a:bodyPr/>
          <a:lstStyle/>
          <a:p>
            <a:pPr>
              <a:defRPr/>
            </a:pPr>
            <a:r>
              <a:rPr lang="en-US" alt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Representation of Entity Sets with Composite Attributes</a:t>
            </a:r>
          </a:p>
        </p:txBody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5A370CCE-BD33-940A-59C8-35D6FD63A18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849563" y="1104900"/>
            <a:ext cx="6026150" cy="50974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sz="1700"/>
              <a:t>Composite attributes are flattened out by creating a separate attribute for each component attribute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sz="1700"/>
              <a:t>Example: given entity set </a:t>
            </a:r>
            <a:r>
              <a:rPr lang="en-US" altLang="en-US" sz="1700" i="1"/>
              <a:t>instructor</a:t>
            </a:r>
            <a:r>
              <a:rPr lang="en-US" altLang="en-US" sz="1700"/>
              <a:t> with composite attribute </a:t>
            </a:r>
            <a:r>
              <a:rPr lang="en-US" altLang="en-US" sz="1700" i="1"/>
              <a:t>name</a:t>
            </a:r>
            <a:r>
              <a:rPr lang="en-US" altLang="en-US" sz="1700"/>
              <a:t> with component attributes </a:t>
            </a:r>
            <a:r>
              <a:rPr lang="en-US" altLang="en-US" sz="1700" i="1"/>
              <a:t>first_name </a:t>
            </a:r>
            <a:r>
              <a:rPr lang="en-US" altLang="en-US" sz="1700"/>
              <a:t>and </a:t>
            </a:r>
            <a:r>
              <a:rPr lang="en-US" altLang="en-US" sz="1700" i="1"/>
              <a:t>last_name</a:t>
            </a:r>
            <a:r>
              <a:rPr lang="en-US" altLang="en-US" sz="1700"/>
              <a:t> the schema corresponding to the entity set has two attributes </a:t>
            </a:r>
            <a:r>
              <a:rPr lang="en-US" altLang="en-US" sz="1700" i="1"/>
              <a:t>name_first_name</a:t>
            </a:r>
            <a:r>
              <a:rPr lang="en-US" altLang="en-US" sz="1700"/>
              <a:t>  and </a:t>
            </a:r>
            <a:r>
              <a:rPr lang="en-US" altLang="en-US" sz="1700" i="1"/>
              <a:t>name_last_name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sz="1700"/>
              <a:t>Prefix omitted if there is no ambiguity (</a:t>
            </a:r>
            <a:r>
              <a:rPr lang="en-US" altLang="en-US" sz="1700" i="1"/>
              <a:t>name_first_name </a:t>
            </a:r>
            <a:r>
              <a:rPr lang="en-US" altLang="en-US" sz="1700"/>
              <a:t>could be </a:t>
            </a:r>
            <a:r>
              <a:rPr lang="en-US" altLang="en-US" sz="1700" i="1"/>
              <a:t>first_name)</a:t>
            </a:r>
            <a:endParaRPr lang="en-US" altLang="en-US" sz="170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sz="1700"/>
              <a:t>Ignoring multivalued attributes, extended instructor schema is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sz="1700" i="1"/>
              <a:t>instructor(ID, </a:t>
            </a:r>
            <a:br>
              <a:rPr lang="en-US" altLang="en-US" sz="1700" i="1"/>
            </a:br>
            <a:r>
              <a:rPr lang="en-US" altLang="en-US" sz="1700" i="1"/>
              <a:t>      first_name, middle_initial,  last_name,</a:t>
            </a:r>
            <a:br>
              <a:rPr lang="en-US" altLang="en-US" sz="1700" i="1"/>
            </a:br>
            <a:r>
              <a:rPr lang="en-US" altLang="en-US" sz="1700" i="1"/>
              <a:t>      street_number, street_name,  </a:t>
            </a:r>
            <a:br>
              <a:rPr lang="en-US" altLang="en-US" sz="1700" i="1"/>
            </a:br>
            <a:r>
              <a:rPr lang="en-US" altLang="en-US" sz="1700" i="1"/>
              <a:t>           apt_number, city, state, zip_code,  </a:t>
            </a:r>
            <a:br>
              <a:rPr lang="en-US" altLang="en-US" sz="1700" i="1"/>
            </a:br>
            <a:r>
              <a:rPr lang="en-US" altLang="en-US" sz="1700" i="1"/>
              <a:t>      date_of_birth)</a:t>
            </a:r>
          </a:p>
          <a:p>
            <a:pPr lvl="1"/>
            <a:endParaRPr lang="en-US" altLang="en-US"/>
          </a:p>
        </p:txBody>
      </p:sp>
      <p:pic>
        <p:nvPicPr>
          <p:cNvPr id="81925" name="Picture 5">
            <a:extLst>
              <a:ext uri="{FF2B5EF4-FFF2-40B4-BE49-F238E27FC236}">
                <a16:creationId xmlns:a16="http://schemas.microsoft.com/office/drawing/2014/main" id="{DD47F8E4-B286-ECEC-77FB-EE2F3EC09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75" y="1414463"/>
            <a:ext cx="1963738" cy="416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灯片编号占位符 5">
            <a:extLst>
              <a:ext uri="{FF2B5EF4-FFF2-40B4-BE49-F238E27FC236}">
                <a16:creationId xmlns:a16="http://schemas.microsoft.com/office/drawing/2014/main" id="{B09429A9-E361-5178-ACC0-5FE9E9DCE00C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400">
                <a:latin typeface="Tahoma" panose="020B0604030504040204" pitchFamily="34" charset="0"/>
                <a:ea typeface="宋体" panose="02010600030101010101" pitchFamily="2" charset="-122"/>
              </a:rPr>
              <a:t>*</a:t>
            </a:r>
          </a:p>
        </p:txBody>
      </p:sp>
      <p:sp>
        <p:nvSpPr>
          <p:cNvPr id="151554" name="Rectangle 2">
            <a:extLst>
              <a:ext uri="{FF2B5EF4-FFF2-40B4-BE49-F238E27FC236}">
                <a16:creationId xmlns:a16="http://schemas.microsoft.com/office/drawing/2014/main" id="{C8530F02-36B4-C7CC-45D5-B1D6EA847A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93038" cy="762000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noProof="1">
                <a:solidFill>
                  <a:schemeClr val="folHlink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楷体_GB2312" pitchFamily="49" charset="-122"/>
              </a:rPr>
              <a:t>数据库设计过程</a:t>
            </a:r>
            <a:r>
              <a:rPr kumimoji="1" lang="en-US" altLang="zh-CN" noProof="1">
                <a:solidFill>
                  <a:schemeClr val="folHlink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楷体_GB2312" pitchFamily="49" charset="-122"/>
              </a:rPr>
              <a:t>(</a:t>
            </a:r>
            <a:r>
              <a:rPr kumimoji="1" lang="zh-CN" altLang="en-US" noProof="1">
                <a:solidFill>
                  <a:schemeClr val="folHlink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楷体_GB2312" pitchFamily="49" charset="-122"/>
              </a:rPr>
              <a:t>辅助</a:t>
            </a:r>
            <a:r>
              <a:rPr kumimoji="1" lang="en-US" altLang="zh-CN" noProof="1">
                <a:solidFill>
                  <a:schemeClr val="folHlink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楷体_GB2312" pitchFamily="49" charset="-122"/>
              </a:rPr>
              <a:t>)</a:t>
            </a:r>
            <a:endParaRPr kumimoji="1" lang="zh-CN" altLang="en-US" noProof="1">
              <a:solidFill>
                <a:schemeClr val="folHlink"/>
              </a:solidFill>
              <a:effectLst>
                <a:outerShdw blurRad="38100" dist="38100" dir="2700000">
                  <a:srgbClr val="C0C0C0"/>
                </a:outerShdw>
              </a:effectLst>
              <a:ea typeface="楷体_GB2312" pitchFamily="49" charset="-122"/>
            </a:endParaRPr>
          </a:p>
        </p:txBody>
      </p:sp>
      <p:sp>
        <p:nvSpPr>
          <p:cNvPr id="11268" name="Text Box 4">
            <a:extLst>
              <a:ext uri="{FF2B5EF4-FFF2-40B4-BE49-F238E27FC236}">
                <a16:creationId xmlns:a16="http://schemas.microsoft.com/office/drawing/2014/main" id="{60493A98-1854-08BF-4C6C-726DEC30C8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005013"/>
            <a:ext cx="2590800" cy="579437"/>
          </a:xfrm>
          <a:prstGeom prst="rect">
            <a:avLst/>
          </a:prstGeom>
          <a:solidFill>
            <a:srgbClr val="33CCCC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33CCCC"/>
            </a:extrusionClr>
            <a:contourClr>
              <a:srgbClr val="33CCCC"/>
            </a:contourClr>
          </a:sp3d>
        </p:spPr>
        <p:txBody>
          <a:bodyPr>
            <a:spAutoFit/>
            <a:flatTx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b="1">
                <a:latin typeface="Times New Roman" panose="02020603050405020304" pitchFamily="18" charset="0"/>
                <a:ea typeface="楷体_GB2312" pitchFamily="49" charset="-122"/>
              </a:rPr>
              <a:t>需求分析</a:t>
            </a: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269" name="Text Box 5">
            <a:extLst>
              <a:ext uri="{FF2B5EF4-FFF2-40B4-BE49-F238E27FC236}">
                <a16:creationId xmlns:a16="http://schemas.microsoft.com/office/drawing/2014/main" id="{97D1F9EB-22B7-44FC-A522-E660DC30C7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3422650"/>
            <a:ext cx="3429000" cy="579438"/>
          </a:xfrm>
          <a:prstGeom prst="rect">
            <a:avLst/>
          </a:prstGeom>
          <a:solidFill>
            <a:srgbClr val="33CCCC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33CCCC"/>
            </a:extrusionClr>
            <a:contourClr>
              <a:srgbClr val="33CCCC"/>
            </a:contourClr>
          </a:sp3d>
        </p:spPr>
        <p:txBody>
          <a:bodyPr>
            <a:spAutoFit/>
            <a:flatTx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b="1">
                <a:latin typeface="Times New Roman" panose="02020603050405020304" pitchFamily="18" charset="0"/>
                <a:ea typeface="楷体_GB2312" pitchFamily="49" charset="-122"/>
              </a:rPr>
              <a:t>概念数据库设计</a:t>
            </a: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270" name="Text Box 6">
            <a:extLst>
              <a:ext uri="{FF2B5EF4-FFF2-40B4-BE49-F238E27FC236}">
                <a16:creationId xmlns:a16="http://schemas.microsoft.com/office/drawing/2014/main" id="{C3B21965-8B70-C54B-42DA-203D91582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4794250"/>
            <a:ext cx="3429000" cy="579438"/>
          </a:xfrm>
          <a:prstGeom prst="rect">
            <a:avLst/>
          </a:prstGeom>
          <a:solidFill>
            <a:srgbClr val="33CCCC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33CCCC"/>
            </a:extrusionClr>
            <a:contourClr>
              <a:srgbClr val="33CCCC"/>
            </a:contourClr>
          </a:sp3d>
        </p:spPr>
        <p:txBody>
          <a:bodyPr>
            <a:spAutoFit/>
            <a:flatTx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b="1">
                <a:latin typeface="Times New Roman" panose="02020603050405020304" pitchFamily="18" charset="0"/>
                <a:ea typeface="楷体_GB2312" pitchFamily="49" charset="-122"/>
              </a:rPr>
              <a:t>逻辑数据库设计</a:t>
            </a: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1559" name="AutoShape 7">
            <a:extLst>
              <a:ext uri="{FF2B5EF4-FFF2-40B4-BE49-F238E27FC236}">
                <a16:creationId xmlns:a16="http://schemas.microsoft.com/office/drawing/2014/main" id="{4676D2CB-DE35-B351-CD54-409E9878E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1219200"/>
            <a:ext cx="2590800" cy="1587500"/>
          </a:xfrm>
          <a:prstGeom prst="wedgeRoundRectCallout">
            <a:avLst>
              <a:gd name="adj1" fmla="val -81005"/>
              <a:gd name="adj2" fmla="val 16269"/>
              <a:gd name="adj3" fmla="val 16667"/>
            </a:avLst>
          </a:prstGeom>
          <a:gradFill rotWithShape="0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latin typeface="Times New Roman" panose="02020603050405020304" pitchFamily="18" charset="0"/>
                <a:ea typeface="楷体_GB2312" pitchFamily="49" charset="-122"/>
              </a:rPr>
              <a:t>确定存储哪些数据，建立哪些应用，常用的操作及对象有哪些等</a:t>
            </a:r>
          </a:p>
        </p:txBody>
      </p:sp>
      <p:sp>
        <p:nvSpPr>
          <p:cNvPr id="151560" name="AutoShape 8">
            <a:extLst>
              <a:ext uri="{FF2B5EF4-FFF2-40B4-BE49-F238E27FC236}">
                <a16:creationId xmlns:a16="http://schemas.microsoft.com/office/drawing/2014/main" id="{A0F927D7-1FAC-EE39-E561-D459843FBB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3016250"/>
            <a:ext cx="2362200" cy="1193800"/>
          </a:xfrm>
          <a:prstGeom prst="wedgeRoundRectCallout">
            <a:avLst>
              <a:gd name="adj1" fmla="val -79032"/>
              <a:gd name="adj2" fmla="val 7722"/>
              <a:gd name="adj3" fmla="val 16667"/>
            </a:avLst>
          </a:prstGeom>
          <a:gradFill rotWithShape="0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latin typeface="Times New Roman" panose="02020603050405020304" pitchFamily="18" charset="0"/>
                <a:ea typeface="楷体_GB2312" pitchFamily="49" charset="-122"/>
              </a:rPr>
              <a:t>对需求分析所得到数据的更高层的抽象描述</a:t>
            </a:r>
          </a:p>
        </p:txBody>
      </p:sp>
      <p:sp>
        <p:nvSpPr>
          <p:cNvPr id="151561" name="AutoShape 9">
            <a:extLst>
              <a:ext uri="{FF2B5EF4-FFF2-40B4-BE49-F238E27FC236}">
                <a16:creationId xmlns:a16="http://schemas.microsoft.com/office/drawing/2014/main" id="{424E93A1-D07C-9BD7-81A0-14AF6D697D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4413250"/>
            <a:ext cx="2514600" cy="1587500"/>
          </a:xfrm>
          <a:prstGeom prst="wedgeRoundRectCallout">
            <a:avLst>
              <a:gd name="adj1" fmla="val -69065"/>
              <a:gd name="adj2" fmla="val -6199"/>
              <a:gd name="adj3" fmla="val 16667"/>
            </a:avLst>
          </a:prstGeom>
          <a:gradFill rotWithShape="0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latin typeface="Times New Roman" panose="02020603050405020304" pitchFamily="18" charset="0"/>
                <a:ea typeface="楷体_GB2312" pitchFamily="49" charset="-122"/>
              </a:rPr>
              <a:t>将概念模型映射为某个特定的数据库系统的数据模型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49" charset="-122"/>
              </a:rPr>
              <a:t>, 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49" charset="-122"/>
              </a:rPr>
              <a:t>如关系模式</a:t>
            </a:r>
          </a:p>
        </p:txBody>
      </p:sp>
      <p:sp>
        <p:nvSpPr>
          <p:cNvPr id="151562" name="AutoShape 10">
            <a:extLst>
              <a:ext uri="{FF2B5EF4-FFF2-40B4-BE49-F238E27FC236}">
                <a16:creationId xmlns:a16="http://schemas.microsoft.com/office/drawing/2014/main" id="{CAA0F88E-EE30-B5B9-EF88-873E14C343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2565400"/>
            <a:ext cx="2057400" cy="914400"/>
          </a:xfrm>
          <a:prstGeom prst="wedgeRoundRectCallout">
            <a:avLst>
              <a:gd name="adj1" fmla="val 62421"/>
              <a:gd name="adj2" fmla="val 80037"/>
              <a:gd name="adj3" fmla="val 16667"/>
            </a:avLst>
          </a:prstGeom>
          <a:gradFill rotWithShape="0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  <a:ea typeface="楷体_GB2312" pitchFamily="49" charset="-122"/>
              </a:rPr>
              <a:t>ER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49" charset="-122"/>
              </a:rPr>
              <a:t>模型</a:t>
            </a:r>
          </a:p>
        </p:txBody>
      </p:sp>
      <p:sp>
        <p:nvSpPr>
          <p:cNvPr id="11275" name="Text Box 11">
            <a:extLst>
              <a:ext uri="{FF2B5EF4-FFF2-40B4-BE49-F238E27FC236}">
                <a16:creationId xmlns:a16="http://schemas.microsoft.com/office/drawing/2014/main" id="{B553C0C9-2123-C026-245E-60BDB5D724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6143625"/>
            <a:ext cx="3429000" cy="579438"/>
          </a:xfrm>
          <a:prstGeom prst="rect">
            <a:avLst/>
          </a:prstGeom>
          <a:solidFill>
            <a:srgbClr val="33CCCC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33CCCC"/>
            </a:extrusionClr>
            <a:contourClr>
              <a:srgbClr val="33CCCC"/>
            </a:contourClr>
          </a:sp3d>
        </p:spPr>
        <p:txBody>
          <a:bodyPr>
            <a:spAutoFit/>
            <a:flatTx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b="1">
                <a:latin typeface="Times New Roman" panose="02020603050405020304" pitchFamily="18" charset="0"/>
                <a:ea typeface="楷体_GB2312" pitchFamily="49" charset="-122"/>
              </a:rPr>
              <a:t>物理数据库设计</a:t>
            </a: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276" name="AutoShape 12">
            <a:extLst>
              <a:ext uri="{FF2B5EF4-FFF2-40B4-BE49-F238E27FC236}">
                <a16:creationId xmlns:a16="http://schemas.microsoft.com/office/drawing/2014/main" id="{2168EC4D-513F-A619-CBB2-857552EF5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5327650"/>
            <a:ext cx="533400" cy="766763"/>
          </a:xfrm>
          <a:prstGeom prst="upDownArrow">
            <a:avLst>
              <a:gd name="adj1" fmla="val 31667"/>
              <a:gd name="adj2" fmla="val 28843"/>
            </a:avLst>
          </a:prstGeom>
          <a:gradFill rotWithShape="0">
            <a:gsLst>
              <a:gs pos="0">
                <a:srgbClr val="000082"/>
              </a:gs>
              <a:gs pos="30000">
                <a:srgbClr val="66008F"/>
              </a:gs>
              <a:gs pos="64999">
                <a:srgbClr val="BA0066"/>
              </a:gs>
              <a:gs pos="89999">
                <a:srgbClr val="FF0000"/>
              </a:gs>
              <a:gs pos="100000">
                <a:srgbClr val="FF82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1277" name="AutoShape 13">
            <a:extLst>
              <a:ext uri="{FF2B5EF4-FFF2-40B4-BE49-F238E27FC236}">
                <a16:creationId xmlns:a16="http://schemas.microsoft.com/office/drawing/2014/main" id="{62A711AB-0BC8-01EB-FC88-0D41C9DA64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2584450"/>
            <a:ext cx="609600" cy="809625"/>
          </a:xfrm>
          <a:prstGeom prst="upDownArrow">
            <a:avLst>
              <a:gd name="adj1" fmla="val 31667"/>
              <a:gd name="adj2" fmla="val 26649"/>
            </a:avLst>
          </a:prstGeom>
          <a:gradFill rotWithShape="0">
            <a:gsLst>
              <a:gs pos="0">
                <a:srgbClr val="000082"/>
              </a:gs>
              <a:gs pos="30000">
                <a:srgbClr val="66008F"/>
              </a:gs>
              <a:gs pos="64999">
                <a:srgbClr val="BA0066"/>
              </a:gs>
              <a:gs pos="89999">
                <a:srgbClr val="FF0000"/>
              </a:gs>
              <a:gs pos="100000">
                <a:srgbClr val="FF82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1278" name="AutoShape 14">
            <a:extLst>
              <a:ext uri="{FF2B5EF4-FFF2-40B4-BE49-F238E27FC236}">
                <a16:creationId xmlns:a16="http://schemas.microsoft.com/office/drawing/2014/main" id="{A7FAF80D-92ED-AAA3-0748-E76299F7D2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3990975"/>
            <a:ext cx="609600" cy="773113"/>
          </a:xfrm>
          <a:prstGeom prst="upDownArrow">
            <a:avLst>
              <a:gd name="adj1" fmla="val 31667"/>
              <a:gd name="adj2" fmla="val 25447"/>
            </a:avLst>
          </a:prstGeom>
          <a:gradFill rotWithShape="0">
            <a:gsLst>
              <a:gs pos="0">
                <a:srgbClr val="000082"/>
              </a:gs>
              <a:gs pos="30000">
                <a:srgbClr val="66008F"/>
              </a:gs>
              <a:gs pos="64999">
                <a:srgbClr val="BA0066"/>
              </a:gs>
              <a:gs pos="89999">
                <a:srgbClr val="FF0000"/>
              </a:gs>
              <a:gs pos="100000">
                <a:srgbClr val="FF82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51579" name="AutoShape 27">
            <a:extLst>
              <a:ext uri="{FF2B5EF4-FFF2-40B4-BE49-F238E27FC236}">
                <a16:creationId xmlns:a16="http://schemas.microsoft.com/office/drawing/2014/main" id="{C1DAD75D-6EE3-103A-6AC6-F2C11294E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138" y="3810000"/>
            <a:ext cx="2057400" cy="914400"/>
          </a:xfrm>
          <a:prstGeom prst="wedgeRoundRectCallout">
            <a:avLst>
              <a:gd name="adj1" fmla="val 63810"/>
              <a:gd name="adj2" fmla="val -47394"/>
              <a:gd name="adj3" fmla="val 16667"/>
            </a:avLst>
          </a:prstGeom>
          <a:gradFill rotWithShape="0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latin typeface="Times New Roman" panose="02020603050405020304" pitchFamily="18" charset="0"/>
                <a:ea typeface="楷体_GB2312" pitchFamily="49" charset="-122"/>
              </a:rPr>
              <a:t>功能需求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latin typeface="Times New Roman" panose="02020603050405020304" pitchFamily="18" charset="0"/>
                <a:ea typeface="楷体_GB2312" pitchFamily="49" charset="-122"/>
              </a:rPr>
              <a:t>规格说明</a:t>
            </a:r>
            <a:endParaRPr lang="en-US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1580" name="AutoShape 28">
            <a:extLst>
              <a:ext uri="{FF2B5EF4-FFF2-40B4-BE49-F238E27FC236}">
                <a16:creationId xmlns:a16="http://schemas.microsoft.com/office/drawing/2014/main" id="{F1D37340-A3ED-DB7B-2105-ACB4F94E4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1341438"/>
            <a:ext cx="2057400" cy="914400"/>
          </a:xfrm>
          <a:prstGeom prst="wedgeRoundRectCallout">
            <a:avLst>
              <a:gd name="adj1" fmla="val 63273"/>
              <a:gd name="adj2" fmla="val 24481"/>
              <a:gd name="adj3" fmla="val 16667"/>
            </a:avLst>
          </a:prstGeom>
          <a:gradFill rotWithShape="0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latin typeface="Times New Roman" panose="02020603050405020304" pitchFamily="18" charset="0"/>
                <a:ea typeface="楷体_GB2312" pitchFamily="49" charset="-122"/>
              </a:rPr>
              <a:t>用户需求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latin typeface="Times New Roman" panose="02020603050405020304" pitchFamily="18" charset="0"/>
                <a:ea typeface="楷体_GB2312" pitchFamily="49" charset="-122"/>
              </a:rPr>
              <a:t>规格说明</a:t>
            </a:r>
            <a:endParaRPr lang="en-US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59" grpId="0" animBg="1"/>
      <p:bldP spid="151560" grpId="0" animBg="1"/>
      <p:bldP spid="151562" grpId="0" animBg="1"/>
      <p:bldP spid="151579" grpId="0" animBg="1"/>
      <p:bldP spid="15158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9B5E325-8C8D-829E-5D14-431F9D881362}"/>
              </a:ext>
            </a:extLst>
          </p:cNvPr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668674" name="Rectangle 2">
            <a:extLst>
              <a:ext uri="{FF2B5EF4-FFF2-40B4-BE49-F238E27FC236}">
                <a16:creationId xmlns:a16="http://schemas.microsoft.com/office/drawing/2014/main" id="{15B9BA45-E815-1C44-DE70-BC967DB4131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81038" y="47625"/>
            <a:ext cx="8537575" cy="609600"/>
          </a:xfrm>
        </p:spPr>
        <p:txBody>
          <a:bodyPr/>
          <a:lstStyle/>
          <a:p>
            <a:pPr>
              <a:defRPr/>
            </a:pPr>
            <a:r>
              <a:rPr lang="en-US" alt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Representation of Entity Sets with Multivalued Attributes</a:t>
            </a:r>
          </a:p>
        </p:txBody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4A0D41A1-1C11-FBE9-9AA7-ACC4A1D018C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73113" y="1204913"/>
            <a:ext cx="7516812" cy="4818062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sz="1700"/>
              <a:t>A multivalued attribute </a:t>
            </a:r>
            <a:r>
              <a:rPr lang="en-US" altLang="en-US" sz="1700" i="1"/>
              <a:t>M</a:t>
            </a:r>
            <a:r>
              <a:rPr lang="en-US" altLang="en-US" sz="1700"/>
              <a:t> of an entity </a:t>
            </a:r>
            <a:r>
              <a:rPr lang="en-US" altLang="en-US" sz="1700" i="1"/>
              <a:t>E</a:t>
            </a:r>
            <a:r>
              <a:rPr lang="en-US" altLang="en-US" sz="1700"/>
              <a:t> is represented by a separate schema </a:t>
            </a:r>
            <a:r>
              <a:rPr lang="en-US" altLang="en-US" sz="1700" i="1"/>
              <a:t>EM</a:t>
            </a:r>
            <a:endParaRPr lang="en-US" altLang="en-US" sz="170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sz="1700"/>
              <a:t>Schema </a:t>
            </a:r>
            <a:r>
              <a:rPr lang="en-US" altLang="en-US" sz="1700" i="1"/>
              <a:t>EM</a:t>
            </a:r>
            <a:r>
              <a:rPr lang="en-US" altLang="en-US" sz="1700"/>
              <a:t> has attributes corresponding to the primary key of </a:t>
            </a:r>
            <a:r>
              <a:rPr lang="en-US" altLang="en-US" sz="1700" i="1"/>
              <a:t>E</a:t>
            </a:r>
            <a:r>
              <a:rPr lang="en-US" altLang="en-US" sz="1700"/>
              <a:t> and an attribute corresponding to multivalued attribute </a:t>
            </a:r>
            <a:r>
              <a:rPr lang="en-US" altLang="en-US" sz="1700" i="1"/>
              <a:t>M</a:t>
            </a:r>
            <a:endParaRPr lang="en-US" altLang="en-US" sz="170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sz="1700"/>
              <a:t>Example:  Multivalued attribute </a:t>
            </a:r>
            <a:r>
              <a:rPr lang="en-US" altLang="en-US" sz="1700" i="1"/>
              <a:t>phone_number </a:t>
            </a:r>
            <a:r>
              <a:rPr lang="en-US" altLang="en-US" sz="1700"/>
              <a:t>of </a:t>
            </a:r>
            <a:r>
              <a:rPr lang="en-US" altLang="en-US" sz="1700" i="1"/>
              <a:t>instructor</a:t>
            </a:r>
            <a:r>
              <a:rPr lang="en-US" altLang="en-US" sz="1700"/>
              <a:t> is represented by a schema:</a:t>
            </a:r>
            <a:br>
              <a:rPr lang="en-US" altLang="en-US" sz="1700"/>
            </a:br>
            <a:r>
              <a:rPr lang="en-US" altLang="en-US" sz="1700"/>
              <a:t>    </a:t>
            </a:r>
            <a:r>
              <a:rPr lang="en-US" altLang="en-US" sz="1700" i="1"/>
              <a:t>inst_phone= </a:t>
            </a:r>
            <a:r>
              <a:rPr lang="en-US" altLang="en-US" sz="1700"/>
              <a:t>(</a:t>
            </a:r>
            <a:r>
              <a:rPr lang="en-US" altLang="en-US" sz="1700" i="1"/>
              <a:t> </a:t>
            </a:r>
            <a:r>
              <a:rPr lang="en-US" altLang="en-US" sz="1700" i="1" u="sng"/>
              <a:t>ID</a:t>
            </a:r>
            <a:r>
              <a:rPr lang="en-US" altLang="en-US" sz="1700" i="1"/>
              <a:t>, </a:t>
            </a:r>
            <a:r>
              <a:rPr lang="en-US" altLang="en-US" sz="1700" i="1" u="sng"/>
              <a:t>phone_number</a:t>
            </a:r>
            <a:r>
              <a:rPr lang="en-US" altLang="en-US" sz="1700"/>
              <a:t>)</a:t>
            </a:r>
            <a:r>
              <a:rPr lang="en-US" altLang="en-US" sz="1700" i="1"/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sz="1700"/>
              <a:t>Each value of the multivalued attribute maps to a separate tuple of the relation on schema </a:t>
            </a:r>
            <a:r>
              <a:rPr lang="en-US" altLang="en-US" sz="1700" i="1"/>
              <a:t>EM</a:t>
            </a:r>
            <a:endParaRPr lang="en-US" altLang="en-US" sz="1700"/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sz="1700"/>
              <a:t>For example, an </a:t>
            </a:r>
            <a:r>
              <a:rPr lang="en-US" altLang="en-US" sz="1700" i="1"/>
              <a:t>instructor</a:t>
            </a:r>
            <a:r>
              <a:rPr lang="en-US" altLang="en-US" sz="1700"/>
              <a:t> entity with primary key  22222 and phone numbers 456-7890 and 123-4567 maps to two tuples:   </a:t>
            </a:r>
            <a:br>
              <a:rPr lang="en-US" altLang="en-US" sz="1700"/>
            </a:br>
            <a:r>
              <a:rPr lang="en-US" altLang="en-US" sz="1700"/>
              <a:t>   (22222, 456-7890) and (22222, 123-4567)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2000F90-9109-7124-A6D6-6E51E8037771}"/>
              </a:ext>
            </a:extLst>
          </p:cNvPr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662530" name="Rectangle 2">
            <a:extLst>
              <a:ext uri="{FF2B5EF4-FFF2-40B4-BE49-F238E27FC236}">
                <a16:creationId xmlns:a16="http://schemas.microsoft.com/office/drawing/2014/main" id="{35346552-4F37-110F-0EB8-6AF6123DE7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50" y="96838"/>
            <a:ext cx="8429625" cy="603250"/>
          </a:xfrm>
        </p:spPr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Relationship Sets</a:t>
            </a:r>
          </a:p>
        </p:txBody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7629E51C-FF4C-B4DA-1939-3C17C10538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4063" y="1189038"/>
            <a:ext cx="7524750" cy="1931987"/>
          </a:xfrm>
        </p:spPr>
        <p:txBody>
          <a:bodyPr/>
          <a:lstStyle/>
          <a:p>
            <a:r>
              <a:rPr lang="en-US" altLang="en-US" sz="1700"/>
              <a:t>A many-to-many relationship set is represented as a schema with attributes for the primary keys of the two participating entity sets, and any descriptive attributes of the relationship set. </a:t>
            </a:r>
          </a:p>
          <a:p>
            <a:r>
              <a:rPr lang="en-US" altLang="en-US" sz="1700"/>
              <a:t>Example: schema for relationship set </a:t>
            </a:r>
            <a:r>
              <a:rPr lang="en-US" altLang="en-US" sz="1700" i="1"/>
              <a:t>advisor</a:t>
            </a:r>
          </a:p>
          <a:p>
            <a:pPr>
              <a:buFont typeface="Monotype Sorts" charset="2"/>
              <a:buNone/>
            </a:pPr>
            <a:endParaRPr lang="en-US" altLang="en-US" sz="1700" i="1"/>
          </a:p>
          <a:p>
            <a:pPr>
              <a:buFont typeface="Monotype Sorts" charset="2"/>
              <a:buNone/>
            </a:pPr>
            <a:r>
              <a:rPr lang="en-US" altLang="en-US" sz="1700"/>
              <a:t>	         </a:t>
            </a:r>
            <a:r>
              <a:rPr lang="en-US" altLang="en-US" sz="1700" i="1"/>
              <a:t>advisor = </a:t>
            </a:r>
            <a:r>
              <a:rPr lang="en-US" altLang="en-US" sz="1700"/>
              <a:t>(</a:t>
            </a:r>
            <a:r>
              <a:rPr lang="en-US" altLang="en-US" sz="1700" i="1" u="sng"/>
              <a:t>s_id, i_id</a:t>
            </a:r>
            <a:r>
              <a:rPr lang="en-US" altLang="en-US" sz="1700"/>
              <a:t>)</a:t>
            </a:r>
          </a:p>
        </p:txBody>
      </p:sp>
      <p:sp>
        <p:nvSpPr>
          <p:cNvPr id="86021" name="Rectangle 5">
            <a:extLst>
              <a:ext uri="{FF2B5EF4-FFF2-40B4-BE49-F238E27FC236}">
                <a16:creationId xmlns:a16="http://schemas.microsoft.com/office/drawing/2014/main" id="{B05EEF3C-B4E0-225E-1636-969400486D03}"/>
              </a:ext>
            </a:extLst>
          </p:cNvPr>
          <p:cNvSpPr>
            <a:spLocks noChangeArrowheads="1"/>
          </p:cNvSpPr>
          <p:nvPr/>
        </p:nvSpPr>
        <p:spPr bwMode="auto">
          <a:xfrm rot="-372694">
            <a:off x="2216150" y="3624263"/>
            <a:ext cx="1970088" cy="2809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/>
          </a:p>
        </p:txBody>
      </p:sp>
      <p:pic>
        <p:nvPicPr>
          <p:cNvPr id="86022" name="Picture 6">
            <a:extLst>
              <a:ext uri="{FF2B5EF4-FFF2-40B4-BE49-F238E27FC236}">
                <a16:creationId xmlns:a16="http://schemas.microsoft.com/office/drawing/2014/main" id="{3A2621E9-28A4-6D4C-DBB3-992C827C3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50" y="3467100"/>
            <a:ext cx="5592763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0A5AD5C-4717-FC37-D82B-C73AE2876DDF}"/>
              </a:ext>
            </a:extLst>
          </p:cNvPr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666626" name="Rectangle 2">
            <a:extLst>
              <a:ext uri="{FF2B5EF4-FFF2-40B4-BE49-F238E27FC236}">
                <a16:creationId xmlns:a16="http://schemas.microsoft.com/office/drawing/2014/main" id="{091CB782-7DC6-B7B2-4C17-B556689D843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Redundancy of Schemas (Cont.)</a:t>
            </a:r>
          </a:p>
        </p:txBody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96458E26-202D-34A9-320F-92F27F89446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68350" y="1222375"/>
            <a:ext cx="7621588" cy="1544638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en-US" sz="1700"/>
              <a:t>The schema corresponding to a relationship set linking a weak entity set to its identifying strong entity set is redundant.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en-US" sz="1700"/>
              <a:t>Example: The </a:t>
            </a:r>
            <a:r>
              <a:rPr lang="en-US" altLang="en-US" sz="1700" i="1"/>
              <a:t>section </a:t>
            </a:r>
            <a:r>
              <a:rPr lang="en-US" altLang="en-US" sz="1700"/>
              <a:t>schema already contains the attributes that would appear in the </a:t>
            </a:r>
            <a:r>
              <a:rPr lang="en-US" altLang="en-US" sz="1700" i="1"/>
              <a:t>sec_course</a:t>
            </a:r>
            <a:r>
              <a:rPr lang="en-US" altLang="en-US" sz="1700"/>
              <a:t> schema</a:t>
            </a:r>
          </a:p>
          <a:p>
            <a:endParaRPr lang="en-US" altLang="en-US"/>
          </a:p>
        </p:txBody>
      </p:sp>
      <p:pic>
        <p:nvPicPr>
          <p:cNvPr id="88069" name="图片 3">
            <a:extLst>
              <a:ext uri="{FF2B5EF4-FFF2-40B4-BE49-F238E27FC236}">
                <a16:creationId xmlns:a16="http://schemas.microsoft.com/office/drawing/2014/main" id="{9CECA169-81CD-3842-DA3F-69C261E66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8" y="2860675"/>
            <a:ext cx="7080250" cy="223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C456FE-B59C-D958-0F51-9A01D2C4A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en-US" altLang="zh-CN" dirty="0"/>
              <a:t>Exercises</a:t>
            </a:r>
            <a:endParaRPr kumimoji="1" lang="zh-CN" altLang="en-US" dirty="0"/>
          </a:p>
        </p:txBody>
      </p:sp>
      <p:pic>
        <p:nvPicPr>
          <p:cNvPr id="90115" name="内容占位符 3">
            <a:extLst>
              <a:ext uri="{FF2B5EF4-FFF2-40B4-BE49-F238E27FC236}">
                <a16:creationId xmlns:a16="http://schemas.microsoft.com/office/drawing/2014/main" id="{F6A6ABD5-59F3-9102-1249-3AD3489F91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7550" y="1319213"/>
            <a:ext cx="7661275" cy="979487"/>
          </a:xfr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0D0C8-1F43-BE31-BB2F-F0B412027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kumimoji="1" lang="zh-CN" altLang="en-US"/>
          </a:p>
        </p:txBody>
      </p:sp>
      <p:pic>
        <p:nvPicPr>
          <p:cNvPr id="91139" name="内容占位符 3">
            <a:extLst>
              <a:ext uri="{FF2B5EF4-FFF2-40B4-BE49-F238E27FC236}">
                <a16:creationId xmlns:a16="http://schemas.microsoft.com/office/drawing/2014/main" id="{405AA48A-6104-94D8-6358-C53622B452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12825" y="1093788"/>
            <a:ext cx="7264400" cy="4903787"/>
          </a:xfr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63E5A-6296-E567-D48F-18AECEE4C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 noProof="1"/>
          </a:p>
        </p:txBody>
      </p:sp>
      <p:pic>
        <p:nvPicPr>
          <p:cNvPr id="93187" name="Content Placeholder 3">
            <a:extLst>
              <a:ext uri="{FF2B5EF4-FFF2-40B4-BE49-F238E27FC236}">
                <a16:creationId xmlns:a16="http://schemas.microsoft.com/office/drawing/2014/main" id="{FAD3E44D-7B09-D256-CB6D-A52D5257A4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7838" y="882650"/>
            <a:ext cx="7661275" cy="554038"/>
          </a:xfrm>
        </p:spPr>
      </p:pic>
      <p:pic>
        <p:nvPicPr>
          <p:cNvPr id="93188" name="Picture 4">
            <a:extLst>
              <a:ext uri="{FF2B5EF4-FFF2-40B4-BE49-F238E27FC236}">
                <a16:creationId xmlns:a16="http://schemas.microsoft.com/office/drawing/2014/main" id="{EC6D1DCB-CFFF-CAF0-6A97-80D0189B2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1530350"/>
            <a:ext cx="7661275" cy="134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89" name="Picture 5">
            <a:extLst>
              <a:ext uri="{FF2B5EF4-FFF2-40B4-BE49-F238E27FC236}">
                <a16:creationId xmlns:a16="http://schemas.microsoft.com/office/drawing/2014/main" id="{9B54FB41-FBA7-693F-29C6-8560CF3C5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2933700"/>
            <a:ext cx="7661275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90" name="Picture 6">
            <a:extLst>
              <a:ext uri="{FF2B5EF4-FFF2-40B4-BE49-F238E27FC236}">
                <a16:creationId xmlns:a16="http://schemas.microsoft.com/office/drawing/2014/main" id="{19497304-8B12-5C1B-80DF-39BAA1912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4386263"/>
            <a:ext cx="7662862" cy="22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F80C5-E875-08D8-65EF-49BD5FB4A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 noProof="1"/>
          </a:p>
        </p:txBody>
      </p:sp>
      <p:pic>
        <p:nvPicPr>
          <p:cNvPr id="94211" name="Content Placeholder 5">
            <a:extLst>
              <a:ext uri="{FF2B5EF4-FFF2-40B4-BE49-F238E27FC236}">
                <a16:creationId xmlns:a16="http://schemas.microsoft.com/office/drawing/2014/main" id="{D106DE0A-EC12-ECEC-DA56-0B2A1CAB46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4350" y="965200"/>
            <a:ext cx="7661275" cy="2068513"/>
          </a:xfr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E7E73-3B6E-7074-E6CA-FC88C03BD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 noProof="1"/>
          </a:p>
        </p:txBody>
      </p:sp>
      <p:pic>
        <p:nvPicPr>
          <p:cNvPr id="95235" name="Content Placeholder 6">
            <a:extLst>
              <a:ext uri="{FF2B5EF4-FFF2-40B4-BE49-F238E27FC236}">
                <a16:creationId xmlns:a16="http://schemas.microsoft.com/office/drawing/2014/main" id="{BC0B6C13-40D7-1583-7E1D-BF9D2908A0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92450" y="800100"/>
            <a:ext cx="3232150" cy="5746750"/>
          </a:xfr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67FB0-1E1B-0B1A-F15E-ED47E5DDF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 noProof="1"/>
          </a:p>
        </p:txBody>
      </p:sp>
      <p:pic>
        <p:nvPicPr>
          <p:cNvPr id="96259" name="Content Placeholder 3">
            <a:extLst>
              <a:ext uri="{FF2B5EF4-FFF2-40B4-BE49-F238E27FC236}">
                <a16:creationId xmlns:a16="http://schemas.microsoft.com/office/drawing/2014/main" id="{B5BAEE5B-2BB7-A7E5-170B-E3425E420F4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81663" y="803275"/>
            <a:ext cx="3289300" cy="5843588"/>
          </a:xfrm>
        </p:spPr>
      </p:pic>
      <p:pic>
        <p:nvPicPr>
          <p:cNvPr id="96260" name="Picture 6">
            <a:extLst>
              <a:ext uri="{FF2B5EF4-FFF2-40B4-BE49-F238E27FC236}">
                <a16:creationId xmlns:a16="http://schemas.microsoft.com/office/drawing/2014/main" id="{B1BD3AF1-0321-880A-7095-00792C665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2381250"/>
            <a:ext cx="5307013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274B6D-09AB-C288-B988-0D7C88A41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en-US" altLang="zh-CN" dirty="0"/>
              <a:t>7.1 Overview of the Design Process </a:t>
            </a:r>
            <a:endParaRPr kumimoji="1" lang="zh-CN" altLang="en-US" dirty="0"/>
          </a:p>
        </p:txBody>
      </p:sp>
      <p:sp>
        <p:nvSpPr>
          <p:cNvPr id="13315" name="内容占位符 2">
            <a:extLst>
              <a:ext uri="{FF2B5EF4-FFF2-40B4-BE49-F238E27FC236}">
                <a16:creationId xmlns:a16="http://schemas.microsoft.com/office/drawing/2014/main" id="{9628DE01-2D6A-315A-9796-B72B5ACEBE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4388" y="1093788"/>
            <a:ext cx="7661275" cy="5054600"/>
          </a:xfrm>
        </p:spPr>
        <p:txBody>
          <a:bodyPr/>
          <a:lstStyle/>
          <a:p>
            <a:r>
              <a:rPr lang="en-US" altLang="zh-CN" sz="1600"/>
              <a:t>The initial phase of database design is to characterize fully the data needs of the prospective database users. </a:t>
            </a:r>
            <a:r>
              <a:rPr lang="zh-CN" altLang="en-US" sz="1600"/>
              <a:t>（需求分析：用户需求）</a:t>
            </a:r>
            <a:endParaRPr lang="en-US" altLang="zh-CN" sz="1600"/>
          </a:p>
          <a:p>
            <a:endParaRPr lang="en-US" altLang="zh-CN" sz="1600"/>
          </a:p>
          <a:p>
            <a:r>
              <a:rPr lang="en-US" altLang="zh-CN" sz="1600"/>
              <a:t>the designer chooses a data model and, by applying the concepts of the chosen data model, translates these requirements into a conceptual schema of the database. </a:t>
            </a:r>
            <a:r>
              <a:rPr lang="zh-CN" altLang="en-US" sz="1600"/>
              <a:t>（概念设计：数据库的概念模式）</a:t>
            </a:r>
            <a:endParaRPr lang="en-US" altLang="zh-CN" sz="1600"/>
          </a:p>
          <a:p>
            <a:endParaRPr lang="en-US" altLang="zh-CN" sz="1600"/>
          </a:p>
          <a:p>
            <a:r>
              <a:rPr lang="en-US" altLang="zh-CN" sz="1600"/>
              <a:t>A fully developed conceptual schema also indicates the functional requirements of the enterprise. </a:t>
            </a:r>
            <a:r>
              <a:rPr lang="zh-CN" altLang="en-US" sz="1600"/>
              <a:t>（功能需求规格说明：用户的各类操作）</a:t>
            </a:r>
            <a:br>
              <a:rPr lang="en-US" altLang="zh-CN" sz="1600"/>
            </a:br>
            <a:endParaRPr lang="en-US" altLang="zh-CN" sz="1600"/>
          </a:p>
          <a:p>
            <a:r>
              <a:rPr lang="en-US" altLang="zh-CN" sz="1600"/>
              <a:t>the designer maps the high-level conceptual schema onto the implementation data model of the database system that will be used.</a:t>
            </a:r>
            <a:r>
              <a:rPr lang="zh-CN" altLang="en-US" sz="1600"/>
              <a:t>（逻辑设计：映射至关系模式）</a:t>
            </a:r>
            <a:endParaRPr lang="en-US" altLang="zh-CN" sz="1600"/>
          </a:p>
          <a:p>
            <a:r>
              <a:rPr lang="en-US" altLang="zh-CN" sz="1600"/>
              <a:t>the designer uses the resulting system-specific database schema</a:t>
            </a:r>
            <a:br>
              <a:rPr lang="en-US" altLang="zh-CN" sz="1600"/>
            </a:br>
            <a:r>
              <a:rPr lang="en-US" altLang="zh-CN" sz="1600"/>
              <a:t>in the subsequent physical-design phase, in which the physical features of the database are specified. </a:t>
            </a:r>
            <a:r>
              <a:rPr lang="zh-CN" altLang="en-US" sz="1600"/>
              <a:t>（物理设计：数据库的物理特征）</a:t>
            </a:r>
            <a:br>
              <a:rPr lang="en-US" altLang="zh-CN" sz="2400"/>
            </a:br>
            <a:endParaRPr lang="en-US" altLang="zh-CN"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1BAEA9-DC68-34A5-2FAB-C1DC8582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en-US" altLang="zh-CN" dirty="0"/>
              <a:t>7.1 Overview of the Design Process </a:t>
            </a:r>
            <a:endParaRPr kumimoji="1" lang="zh-CN" altLang="en-US" dirty="0"/>
          </a:p>
        </p:txBody>
      </p:sp>
      <p:sp>
        <p:nvSpPr>
          <p:cNvPr id="15363" name="内容占位符 2">
            <a:extLst>
              <a:ext uri="{FF2B5EF4-FFF2-40B4-BE49-F238E27FC236}">
                <a16:creationId xmlns:a16="http://schemas.microsoft.com/office/drawing/2014/main" id="{DF3ADB8A-1629-4C2F-7A1E-A6E902E28D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4388" y="1093788"/>
            <a:ext cx="7661275" cy="5054600"/>
          </a:xfrm>
        </p:spPr>
        <p:txBody>
          <a:bodyPr/>
          <a:lstStyle/>
          <a:p>
            <a:r>
              <a:rPr lang="en-US" altLang="zh-CN" sz="2000"/>
              <a:t>In designing a database schema, we must ensure that we avoid two major pitfalls(</a:t>
            </a:r>
            <a:r>
              <a:rPr lang="zh-CN" altLang="en-US" sz="2000"/>
              <a:t>陷阱</a:t>
            </a:r>
            <a:r>
              <a:rPr lang="en-US" altLang="zh-CN" sz="2000"/>
              <a:t>): </a:t>
            </a:r>
            <a:br>
              <a:rPr lang="en-US" altLang="zh-CN" sz="2000"/>
            </a:br>
            <a:endParaRPr lang="en-US" altLang="zh-CN" sz="2000"/>
          </a:p>
          <a:p>
            <a:pPr lvl="1"/>
            <a:r>
              <a:rPr lang="en-US" altLang="zh-CN" sz="2000" b="1"/>
              <a:t>Redundancy</a:t>
            </a:r>
            <a:r>
              <a:rPr lang="en-US" altLang="zh-CN" sz="2000"/>
              <a:t>-A bad design may repeat information. </a:t>
            </a:r>
            <a:br>
              <a:rPr lang="en-US" altLang="zh-CN" sz="2000"/>
            </a:br>
            <a:r>
              <a:rPr lang="en-US" altLang="zh-CN" sz="2000"/>
              <a:t>Example</a:t>
            </a:r>
            <a:r>
              <a:rPr lang="zh-CN" altLang="en-US" sz="2000"/>
              <a:t>：</a:t>
            </a:r>
            <a:r>
              <a:rPr lang="en-US" altLang="zh-CN" sz="2000"/>
              <a:t> if we store the course </a:t>
            </a:r>
            <a:r>
              <a:rPr lang="en-US" altLang="zh-CN" sz="2000" b="1">
                <a:solidFill>
                  <a:srgbClr val="FF0000"/>
                </a:solidFill>
              </a:rPr>
              <a:t>identifier and title </a:t>
            </a:r>
            <a:r>
              <a:rPr lang="en-US" altLang="zh-CN" sz="2000"/>
              <a:t>of a course with each course </a:t>
            </a:r>
            <a:r>
              <a:rPr lang="en-US" altLang="zh-CN" sz="2000" b="1">
                <a:solidFill>
                  <a:srgbClr val="FF0000"/>
                </a:solidFill>
              </a:rPr>
              <a:t>offering</a:t>
            </a:r>
            <a:r>
              <a:rPr lang="en-US" altLang="zh-CN" sz="2000"/>
              <a:t>, the title would be stored redundantly (that is, multiple times, unnecessarily) with each course offering.</a:t>
            </a:r>
            <a:r>
              <a:rPr lang="zh-CN" altLang="en-US" sz="2000"/>
              <a:t>（课程编号、课程名、系名、学分）</a:t>
            </a:r>
            <a:r>
              <a:rPr lang="en-US" altLang="zh-CN" sz="2000"/>
              <a:t> </a:t>
            </a:r>
            <a:br>
              <a:rPr lang="en-US" altLang="zh-CN" sz="2000"/>
            </a:br>
            <a:endParaRPr lang="en-US" altLang="zh-CN" sz="2000"/>
          </a:p>
          <a:p>
            <a:pPr lvl="1"/>
            <a:r>
              <a:rPr lang="en-US" altLang="zh-CN" sz="2000" b="1"/>
              <a:t>Incompleteness</a:t>
            </a:r>
            <a:r>
              <a:rPr lang="en-US" altLang="zh-CN" sz="2000"/>
              <a:t> - A bad design may make certain aspects of the enterprise difficult or impossible to model. </a:t>
            </a:r>
            <a:br>
              <a:rPr lang="en-US" altLang="zh-CN" sz="2000"/>
            </a:br>
            <a:r>
              <a:rPr lang="en-US" altLang="zh-CN" sz="2000"/>
              <a:t>Example</a:t>
            </a:r>
            <a:r>
              <a:rPr lang="zh-CN" altLang="en-US" sz="2000"/>
              <a:t>：</a:t>
            </a:r>
            <a:r>
              <a:rPr lang="en-US" altLang="zh-CN" sz="2000"/>
              <a:t>as in case (1) above</a:t>
            </a:r>
            <a:r>
              <a:rPr lang="zh-CN" altLang="en-US" sz="2000"/>
              <a:t>。</a:t>
            </a:r>
            <a:br>
              <a:rPr lang="en-US" altLang="zh-CN" sz="2000"/>
            </a:br>
            <a:br>
              <a:rPr lang="en-US" altLang="zh-CN"/>
            </a:br>
            <a:endParaRPr lang="en-US" altLang="zh-C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>
            <a:extLst>
              <a:ext uri="{FF2B5EF4-FFF2-40B4-BE49-F238E27FC236}">
                <a16:creationId xmlns:a16="http://schemas.microsoft.com/office/drawing/2014/main" id="{EC7F04E0-AB71-FF9D-F560-CDB95D935F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en-US" altLang="zh-CN" dirty="0"/>
              <a:t>7.2 The Entity-Relationship Model </a:t>
            </a:r>
            <a:endParaRPr kumimoji="1" lang="en-US" dirty="0">
              <a:ea typeface="+mj-ea"/>
            </a:endParaRP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036EB44F-478A-5179-B482-343F2FE648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55663" y="1222375"/>
            <a:ext cx="7848600" cy="4876800"/>
          </a:xfrm>
        </p:spPr>
        <p:txBody>
          <a:bodyPr/>
          <a:lstStyle/>
          <a:p>
            <a:r>
              <a:rPr lang="en-US" altLang="zh-CN" sz="2000"/>
              <a:t>A </a:t>
            </a:r>
            <a:r>
              <a:rPr lang="en-US" altLang="zh-CN" sz="2000" i="1"/>
              <a:t>database </a:t>
            </a:r>
            <a:r>
              <a:rPr lang="en-US" altLang="zh-CN" sz="2000"/>
              <a:t>can be modeled as:</a:t>
            </a:r>
          </a:p>
          <a:p>
            <a:pPr lvl="1"/>
            <a:r>
              <a:rPr lang="en-US" altLang="zh-CN" sz="2000"/>
              <a:t>a collection of entities,</a:t>
            </a:r>
          </a:p>
          <a:p>
            <a:pPr lvl="1"/>
            <a:r>
              <a:rPr lang="en-US" altLang="zh-CN" sz="2000"/>
              <a:t>relationship among entities.</a:t>
            </a:r>
          </a:p>
          <a:p>
            <a:r>
              <a:rPr lang="en-US" altLang="zh-CN" sz="2000"/>
              <a:t>An </a:t>
            </a:r>
            <a:r>
              <a:rPr lang="en-US" altLang="zh-CN" sz="2000" b="1">
                <a:solidFill>
                  <a:srgbClr val="000099"/>
                </a:solidFill>
              </a:rPr>
              <a:t>entity(</a:t>
            </a:r>
            <a:r>
              <a:rPr lang="zh-CN" altLang="en-US" sz="2000" b="1">
                <a:solidFill>
                  <a:srgbClr val="000099"/>
                </a:solidFill>
              </a:rPr>
              <a:t>实体</a:t>
            </a:r>
            <a:r>
              <a:rPr lang="en-US" altLang="zh-CN" sz="2000" b="1">
                <a:solidFill>
                  <a:srgbClr val="000099"/>
                </a:solidFill>
              </a:rPr>
              <a:t>)</a:t>
            </a:r>
            <a:r>
              <a:rPr lang="en-US" altLang="zh-CN" sz="2000" b="1"/>
              <a:t> </a:t>
            </a:r>
            <a:r>
              <a:rPr lang="en-US" altLang="zh-CN" sz="2000"/>
              <a:t>is an object that exists and is distinguishable from other objects.</a:t>
            </a:r>
            <a:r>
              <a:rPr lang="zh-CN" altLang="en-US" sz="2000"/>
              <a:t>（可区别于其他对象的事物、对象）</a:t>
            </a:r>
            <a:endParaRPr lang="en-US" altLang="zh-CN" sz="2000"/>
          </a:p>
          <a:p>
            <a:pPr lvl="1"/>
            <a:r>
              <a:rPr lang="en-US" altLang="zh-CN" sz="1400"/>
              <a:t>Example:  specific person, company, event, plant</a:t>
            </a:r>
            <a:endParaRPr lang="en-US" altLang="zh-CN" sz="2000"/>
          </a:p>
          <a:p>
            <a:r>
              <a:rPr lang="en-US" altLang="zh-CN" sz="2000"/>
              <a:t>An </a:t>
            </a:r>
            <a:r>
              <a:rPr lang="en-US" altLang="zh-CN" sz="2000" b="1">
                <a:solidFill>
                  <a:srgbClr val="000099"/>
                </a:solidFill>
              </a:rPr>
              <a:t>entity set</a:t>
            </a:r>
            <a:r>
              <a:rPr lang="zh-CN" altLang="en-US" sz="2000" b="1">
                <a:solidFill>
                  <a:srgbClr val="000099"/>
                </a:solidFill>
              </a:rPr>
              <a:t>（实体集）</a:t>
            </a:r>
            <a:r>
              <a:rPr lang="en-US" altLang="zh-CN" sz="2000"/>
              <a:t> is a set of entities of the same type that share the same properties.</a:t>
            </a:r>
            <a:r>
              <a:rPr lang="zh-CN" altLang="en-US" sz="2000"/>
              <a:t>（相同类型（性质、属性）的实体集合）</a:t>
            </a:r>
            <a:endParaRPr lang="en-US" altLang="zh-CN" sz="2000"/>
          </a:p>
          <a:p>
            <a:pPr lvl="1"/>
            <a:r>
              <a:rPr lang="en-US" altLang="zh-CN" sz="2000"/>
              <a:t>Example: set of all persons, companies, trees, holidays</a:t>
            </a:r>
          </a:p>
          <a:p>
            <a:r>
              <a:rPr lang="en-US" altLang="zh-CN" sz="2000"/>
              <a:t>Entities have </a:t>
            </a:r>
            <a:r>
              <a:rPr lang="en-US" altLang="zh-CN" sz="2000" b="1">
                <a:solidFill>
                  <a:srgbClr val="000099"/>
                </a:solidFill>
              </a:rPr>
              <a:t>attributes</a:t>
            </a:r>
            <a:r>
              <a:rPr lang="zh-CN" altLang="en-US" sz="2000"/>
              <a:t>（实体集中每个成员所拥有的描述性性质）</a:t>
            </a:r>
            <a:endParaRPr lang="en-US" altLang="zh-CN" sz="2000"/>
          </a:p>
          <a:p>
            <a:pPr lvl="1"/>
            <a:r>
              <a:rPr lang="en-US" altLang="zh-CN" sz="2000"/>
              <a:t>Example: people have </a:t>
            </a:r>
            <a:r>
              <a:rPr lang="en-US" altLang="zh-CN" sz="2000" i="1"/>
              <a:t>names </a:t>
            </a:r>
            <a:r>
              <a:rPr lang="en-US" altLang="zh-CN" sz="2000"/>
              <a:t>and </a:t>
            </a:r>
            <a:r>
              <a:rPr lang="en-US" altLang="zh-CN" sz="2000" i="1"/>
              <a:t>addresses	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zh-C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>
            <a:extLst>
              <a:ext uri="{FF2B5EF4-FFF2-40B4-BE49-F238E27FC236}">
                <a16:creationId xmlns:a16="http://schemas.microsoft.com/office/drawing/2014/main" id="{9762246F-A1ED-8E43-5FDA-7E8C1C8BAC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7.2.1 Entity Sets </a:t>
            </a:r>
            <a:r>
              <a:rPr kumimoji="1"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instructor </a:t>
            </a:r>
            <a:r>
              <a:rPr kumimoji="1"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and </a:t>
            </a:r>
            <a:r>
              <a:rPr kumimoji="1"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student</a:t>
            </a:r>
            <a:endParaRPr kumimoji="1" lang="en-US" altLang="zh-CN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EC2CE1D5-9807-D681-23A5-E1DD135904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2213" y="1751013"/>
            <a:ext cx="73818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Arial" panose="020B0604020202020204" pitchFamily="34" charset="0"/>
              </a:rPr>
              <a:t>instructor_ID  instructor_name                                    student-ID   student_name</a:t>
            </a:r>
          </a:p>
        </p:txBody>
      </p:sp>
      <p:pic>
        <p:nvPicPr>
          <p:cNvPr id="19460" name="Picture 6">
            <a:extLst>
              <a:ext uri="{FF2B5EF4-FFF2-40B4-BE49-F238E27FC236}">
                <a16:creationId xmlns:a16="http://schemas.microsoft.com/office/drawing/2014/main" id="{D7207534-FD08-DA7C-D5D6-8D7F79E00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8" y="2111375"/>
            <a:ext cx="6354762" cy="353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>
            <a:extLst>
              <a:ext uri="{FF2B5EF4-FFF2-40B4-BE49-F238E27FC236}">
                <a16:creationId xmlns:a16="http://schemas.microsoft.com/office/drawing/2014/main" id="{3E6624CB-3ED0-9506-B76C-10EB5FC9BD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en-US" dirty="0">
                <a:ea typeface="+mj-ea"/>
              </a:rPr>
              <a:t>7.2.2 Relationship Sets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D5B7412B-6711-701D-63B6-7590D874955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55663" y="1222375"/>
            <a:ext cx="7848600" cy="4876800"/>
          </a:xfrm>
        </p:spPr>
        <p:txBody>
          <a:bodyPr/>
          <a:lstStyle/>
          <a:p>
            <a:pPr>
              <a:tabLst>
                <a:tab pos="1536700" algn="ctr"/>
                <a:tab pos="3543300" algn="ctr"/>
                <a:tab pos="5481638" algn="ctr"/>
              </a:tabLst>
              <a:defRPr/>
            </a:pPr>
            <a:r>
              <a:rPr lang="en-US" altLang="zh-CN" sz="2000" dirty="0"/>
              <a:t>A </a:t>
            </a:r>
            <a:r>
              <a:rPr lang="en-US" altLang="zh-CN" sz="2000" b="1" dirty="0">
                <a:solidFill>
                  <a:srgbClr val="000099"/>
                </a:solidFill>
              </a:rPr>
              <a:t>relationship</a:t>
            </a:r>
            <a:r>
              <a:rPr lang="en-US" altLang="zh-CN" sz="2000" dirty="0"/>
              <a:t> is an association among several entities</a:t>
            </a:r>
            <a:r>
              <a:rPr lang="zh-CN" altLang="en-US" sz="2000" dirty="0"/>
              <a:t>（多个实体间的相互关联）</a:t>
            </a:r>
            <a:endParaRPr lang="en-US" altLang="zh-CN" sz="2000" dirty="0"/>
          </a:p>
          <a:p>
            <a:pPr>
              <a:buFont typeface="Monotype Sorts" charset="2"/>
              <a:buNone/>
              <a:tabLst>
                <a:tab pos="1536700" algn="ctr"/>
                <a:tab pos="3543300" algn="ctr"/>
                <a:tab pos="5481638" algn="ctr"/>
              </a:tabLst>
              <a:defRPr/>
            </a:pPr>
            <a:r>
              <a:rPr lang="en-US" altLang="zh-CN" sz="2000" dirty="0"/>
              <a:t>	Example:</a:t>
            </a:r>
            <a:br>
              <a:rPr lang="en-US" altLang="zh-CN" sz="2000" dirty="0"/>
            </a:br>
            <a:r>
              <a:rPr lang="en-US" altLang="zh-CN" sz="2000" dirty="0"/>
              <a:t>	 44553 (</a:t>
            </a:r>
            <a:r>
              <a:rPr lang="en-US" altLang="zh-CN" sz="2000" dirty="0" err="1"/>
              <a:t>Peltier</a:t>
            </a:r>
            <a:r>
              <a:rPr lang="en-US" altLang="zh-CN" sz="2000" u="sng" dirty="0"/>
              <a:t>)</a:t>
            </a:r>
            <a:r>
              <a:rPr lang="en-US" altLang="zh-CN" sz="2000" dirty="0"/>
              <a:t> 	</a:t>
            </a:r>
            <a:r>
              <a:rPr lang="en-US" altLang="zh-CN" sz="2000" i="1" u="sng" dirty="0"/>
              <a:t>advisor</a:t>
            </a:r>
            <a:r>
              <a:rPr lang="en-US" altLang="zh-CN" sz="2000" dirty="0"/>
              <a:t>	 22222 (</a:t>
            </a:r>
            <a:r>
              <a:rPr lang="en-US" altLang="zh-CN" sz="2000" u="sng" dirty="0"/>
              <a:t>Einstein)</a:t>
            </a:r>
            <a:r>
              <a:rPr lang="en-US" altLang="zh-CN" sz="2000" dirty="0"/>
              <a:t> </a:t>
            </a:r>
            <a:br>
              <a:rPr lang="en-US" altLang="zh-CN" sz="2000" u="sng" dirty="0"/>
            </a:br>
            <a:r>
              <a:rPr lang="en-US" altLang="zh-CN" sz="2000" dirty="0"/>
              <a:t>	 </a:t>
            </a:r>
            <a:r>
              <a:rPr lang="en-US" altLang="zh-CN" sz="2000" i="1" dirty="0"/>
              <a:t>student</a:t>
            </a:r>
            <a:r>
              <a:rPr lang="en-US" altLang="zh-CN" sz="2000" dirty="0"/>
              <a:t> entity	relationship set	 </a:t>
            </a:r>
            <a:r>
              <a:rPr lang="en-US" altLang="zh-CN" sz="2000" i="1" dirty="0"/>
              <a:t>instructor</a:t>
            </a:r>
            <a:r>
              <a:rPr lang="en-US" altLang="zh-CN" sz="2000" dirty="0"/>
              <a:t> entity</a:t>
            </a:r>
          </a:p>
          <a:p>
            <a:pPr>
              <a:tabLst>
                <a:tab pos="1536700" algn="ctr"/>
                <a:tab pos="3543300" algn="ctr"/>
                <a:tab pos="5481638" algn="ctr"/>
              </a:tabLst>
              <a:defRPr/>
            </a:pPr>
            <a:r>
              <a:rPr lang="en-US" altLang="zh-CN" sz="2000" dirty="0"/>
              <a:t>A </a:t>
            </a:r>
            <a:r>
              <a:rPr lang="en-US" altLang="zh-CN" sz="2000" b="1" dirty="0">
                <a:solidFill>
                  <a:srgbClr val="000099"/>
                </a:solidFill>
              </a:rPr>
              <a:t>relationship set</a:t>
            </a:r>
            <a:r>
              <a:rPr lang="en-US" altLang="zh-CN" sz="2000" dirty="0"/>
              <a:t> is a mathematical relation among </a:t>
            </a:r>
            <a:r>
              <a:rPr lang="en-US" altLang="zh-CN" sz="2000" i="1" dirty="0"/>
              <a:t>n</a:t>
            </a:r>
            <a:r>
              <a:rPr lang="en-US" altLang="zh-CN" sz="2000" dirty="0"/>
              <a:t> </a:t>
            </a:r>
            <a:r>
              <a:rPr lang="en-US" altLang="zh-CN" sz="2000" dirty="0">
                <a:sym typeface="Symbol" panose="05050102010706020507" pitchFamily="18" charset="2"/>
              </a:rPr>
              <a:t> 2 entities, each taken from entity sets</a:t>
            </a:r>
            <a:r>
              <a:rPr lang="zh-CN" altLang="en-US" sz="2000" dirty="0">
                <a:sym typeface="Symbol" panose="05050102010706020507" pitchFamily="18" charset="2"/>
              </a:rPr>
              <a:t>（相同类型联系的集合）</a:t>
            </a:r>
            <a:endParaRPr lang="en-US" altLang="zh-CN" sz="20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  <a:tabLst>
                <a:tab pos="1536700" algn="ctr"/>
                <a:tab pos="3543300" algn="ctr"/>
                <a:tab pos="5481638" algn="ctr"/>
              </a:tabLst>
              <a:defRPr/>
            </a:pPr>
            <a:r>
              <a:rPr lang="en-US" altLang="zh-CN" sz="2000" dirty="0">
                <a:sym typeface="Symbol" panose="05050102010706020507" pitchFamily="18" charset="2"/>
              </a:rPr>
              <a:t>		{(e1, e2, … en) | e1   E1, e2   E2, …, en   En}</a:t>
            </a:r>
            <a:br>
              <a:rPr lang="en-US" altLang="zh-CN" sz="2000" dirty="0">
                <a:sym typeface="Symbol" panose="05050102010706020507" pitchFamily="18" charset="2"/>
              </a:rPr>
            </a:br>
            <a:br>
              <a:rPr lang="en-US" altLang="zh-CN" sz="2000" dirty="0">
                <a:sym typeface="Symbol" panose="05050102010706020507" pitchFamily="18" charset="2"/>
              </a:rPr>
            </a:br>
            <a:r>
              <a:rPr lang="en-US" altLang="zh-CN" sz="2000" dirty="0">
                <a:sym typeface="Symbol" panose="05050102010706020507" pitchFamily="18" charset="2"/>
              </a:rPr>
              <a:t>where (e1, e2, …, en) is a relationship</a:t>
            </a:r>
          </a:p>
          <a:p>
            <a:pPr lvl="1">
              <a:tabLst>
                <a:tab pos="1536700" algn="ctr"/>
                <a:tab pos="3543300" algn="ctr"/>
                <a:tab pos="5481638" algn="ctr"/>
              </a:tabLst>
              <a:defRPr/>
            </a:pPr>
            <a:r>
              <a:rPr lang="en-US" altLang="zh-CN" sz="2000" dirty="0">
                <a:cs typeface="+mn-cs"/>
                <a:sym typeface="Symbol" panose="05050102010706020507" pitchFamily="18" charset="2"/>
              </a:rPr>
              <a:t>Example: </a:t>
            </a:r>
          </a:p>
          <a:p>
            <a:pPr lvl="1">
              <a:buFont typeface="Monotype Sorts" charset="2"/>
              <a:buNone/>
              <a:tabLst>
                <a:tab pos="1536700" algn="ctr"/>
                <a:tab pos="3543300" algn="ctr"/>
                <a:tab pos="5481638" algn="ctr"/>
              </a:tabLst>
              <a:defRPr/>
            </a:pPr>
            <a:r>
              <a:rPr lang="en-US" altLang="zh-CN" sz="2000" dirty="0">
                <a:cs typeface="+mn-cs"/>
                <a:sym typeface="Symbol" panose="05050102010706020507" pitchFamily="18" charset="2"/>
              </a:rPr>
              <a:t>		        (44553,22222)  advisor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DB6</Template>
  <TotalTime>1204</TotalTime>
  <Words>3035</Words>
  <Application>Microsoft Office PowerPoint</Application>
  <PresentationFormat>全屏显示(4:3)</PresentationFormat>
  <Paragraphs>293</Paragraphs>
  <Slides>48</Slides>
  <Notes>42</Notes>
  <HiddenSlides>0</HiddenSlides>
  <MMClips>0</MMClips>
  <ScaleCrop>false</ScaleCrop>
  <HeadingPairs>
    <vt:vector size="10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48</vt:i4>
      </vt:variant>
      <vt:variant>
        <vt:lpstr>自定义放映</vt:lpstr>
      </vt:variant>
      <vt:variant>
        <vt:i4>1</vt:i4>
      </vt:variant>
    </vt:vector>
  </HeadingPairs>
  <TitlesOfParts>
    <vt:vector size="63" baseType="lpstr">
      <vt:lpstr>Helvetica</vt:lpstr>
      <vt:lpstr>MS PGothic</vt:lpstr>
      <vt:lpstr>Arial</vt:lpstr>
      <vt:lpstr>Monotype Sorts</vt:lpstr>
      <vt:lpstr>Webdings</vt:lpstr>
      <vt:lpstr>Times New Roman</vt:lpstr>
      <vt:lpstr>+mn-ea</vt:lpstr>
      <vt:lpstr>Wingdings</vt:lpstr>
      <vt:lpstr>Tahoma</vt:lpstr>
      <vt:lpstr>宋体</vt:lpstr>
      <vt:lpstr>楷体_GB2312</vt:lpstr>
      <vt:lpstr>Symbol</vt:lpstr>
      <vt:lpstr>2_db-5-grey</vt:lpstr>
      <vt:lpstr>MS_ClipArt_Gallery.2</vt:lpstr>
      <vt:lpstr>Chapter 7:  Entity-Relationship Model</vt:lpstr>
      <vt:lpstr>PART 2: DATABASE DESIGN</vt:lpstr>
      <vt:lpstr>Chapter 7:  Entity-Relationship Model</vt:lpstr>
      <vt:lpstr>数据库设计过程(辅助)</vt:lpstr>
      <vt:lpstr>7.1 Overview of the Design Process </vt:lpstr>
      <vt:lpstr>7.1 Overview of the Design Process </vt:lpstr>
      <vt:lpstr>7.2 The Entity-Relationship Model </vt:lpstr>
      <vt:lpstr>7.2.1 Entity Sets instructor and student</vt:lpstr>
      <vt:lpstr>7.2.2 Relationship Sets</vt:lpstr>
      <vt:lpstr>Relationship Set advisor</vt:lpstr>
      <vt:lpstr>Relationship Sets (Cont.)</vt:lpstr>
      <vt:lpstr>Degree of a Relationship Set</vt:lpstr>
      <vt:lpstr>7.2.3 Attributes</vt:lpstr>
      <vt:lpstr>Composite Attributes</vt:lpstr>
      <vt:lpstr>7.3 Constraints （约束）</vt:lpstr>
      <vt:lpstr>7.3.1 Mapping Cardinality Constraints</vt:lpstr>
      <vt:lpstr>Mapping Cardinalities</vt:lpstr>
      <vt:lpstr>Mapping Cardinalities </vt:lpstr>
      <vt:lpstr>One-to-One Relationship</vt:lpstr>
      <vt:lpstr>One-to-Many Relationship</vt:lpstr>
      <vt:lpstr>Many-to-One Relationships</vt:lpstr>
      <vt:lpstr>Many-to-Many Relationship</vt:lpstr>
      <vt:lpstr>7.3.2 Participation Constraints </vt:lpstr>
      <vt:lpstr>7.3.3 Keys</vt:lpstr>
      <vt:lpstr>Keys for Relationship Sets</vt:lpstr>
      <vt:lpstr>7.4 Removing Redundant Attributes in Entity Sets </vt:lpstr>
      <vt:lpstr>Redundant Attributes</vt:lpstr>
      <vt:lpstr>7.5 Entity-Relationship Diagrams </vt:lpstr>
      <vt:lpstr>7.5.1 Basic Structure</vt:lpstr>
      <vt:lpstr>7.5.2 Mapping Cardinality</vt:lpstr>
      <vt:lpstr>7.5.2 Mapping Cardinality</vt:lpstr>
      <vt:lpstr>7.5.3 Complex Attributes</vt:lpstr>
      <vt:lpstr>7.5.4 Roles</vt:lpstr>
      <vt:lpstr>7.5.5 Nonbinary Relationship Sets</vt:lpstr>
      <vt:lpstr>7.5.6 Weak Entity Sets</vt:lpstr>
      <vt:lpstr>7.5.7 E-R diagram for the University Enterprise</vt:lpstr>
      <vt:lpstr>7.6 Reduction to Relational Schemas </vt:lpstr>
      <vt:lpstr>Representing Entity Sets</vt:lpstr>
      <vt:lpstr>Representation of Entity Sets with Composite Attributes</vt:lpstr>
      <vt:lpstr>Representation of Entity Sets with Multivalued Attributes</vt:lpstr>
      <vt:lpstr>Representing Relationship Sets</vt:lpstr>
      <vt:lpstr>Redundancy of Schemas (Cont.)</vt:lpstr>
      <vt:lpstr>Exercises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Custom Show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7:  Entity-Relationship Model</dc:title>
  <dc:creator>Microsoft Office û</dc:creator>
  <cp:lastModifiedBy>歌 高</cp:lastModifiedBy>
  <cp:revision>56</cp:revision>
  <cp:lastPrinted>2005-01-11T05:51:57Z</cp:lastPrinted>
  <dcterms:created xsi:type="dcterms:W3CDTF">2019-11-07T09:01:30Z</dcterms:created>
  <dcterms:modified xsi:type="dcterms:W3CDTF">2022-06-14T01:35:41Z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